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8" r:id="rId3"/>
    <p:sldId id="362" r:id="rId4"/>
    <p:sldId id="349" r:id="rId5"/>
    <p:sldId id="367" r:id="rId6"/>
    <p:sldId id="368" r:id="rId7"/>
    <p:sldId id="378" r:id="rId8"/>
    <p:sldId id="379" r:id="rId9"/>
    <p:sldId id="380" r:id="rId10"/>
    <p:sldId id="381" r:id="rId11"/>
    <p:sldId id="371" r:id="rId12"/>
    <p:sldId id="369" r:id="rId13"/>
    <p:sldId id="382" r:id="rId14"/>
    <p:sldId id="347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DD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29" autoAdjust="0"/>
    <p:restoredTop sz="94660"/>
  </p:normalViewPr>
  <p:slideViewPr>
    <p:cSldViewPr>
      <p:cViewPr varScale="1">
        <p:scale>
          <a:sx n="76" d="100"/>
          <a:sy n="76" d="100"/>
        </p:scale>
        <p:origin x="-5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1250ABC-8547-4085-ADC8-727E6AC4E0CF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34491C-D7C9-4715-9E0F-3317D10F59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3752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141CA4-7331-47E8-A618-95CDB340AA90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59970E-F9A0-4C66-AE31-4FBBD3BE5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49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D03DA-B14C-4A8E-9FC8-ADC7F2495BB6}" type="slidenum">
              <a:rPr lang="fr-FR" smtClean="0">
                <a:latin typeface="Arial" charset="0"/>
              </a:rPr>
              <a:pPr/>
              <a:t>1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10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11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12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13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D03DA-B14C-4A8E-9FC8-ADC7F2495BB6}" type="slidenum">
              <a:rPr lang="fr-FR" smtClean="0">
                <a:latin typeface="Arial" charset="0"/>
              </a:rPr>
              <a:pPr/>
              <a:t>14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2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3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4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5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6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7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8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F44B1-5D99-4069-A4A1-3896CB5DFA55}" type="slidenum">
              <a:rPr lang="fr-FR" smtClean="0">
                <a:latin typeface="Arial" charset="0"/>
              </a:rPr>
              <a:pPr/>
              <a:t>9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ectangle à coins arrondis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172C-35A6-4914-92E6-B5CAE670A669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12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89F229-CBBD-44E4-8E19-32794FD595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A236-FDCB-42AD-9684-39E7163AA77A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2831-F325-450C-BDA3-8D46A63C80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EF09-B89F-4250-BD18-0F523CC4BE4B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E49A-D2DB-4732-B460-2561A683EA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CB41-8338-415A-A530-7806C17294A5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EDF-B46A-45C2-83CB-567403B178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CE50-CFF2-4193-A17E-6B7471F7BF05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6463E-1147-4805-A7ED-17FC374A56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BBE7-EB65-495D-9A4F-748B485961F7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6086-3E4A-4E49-AC70-FFE0E1C1AB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165-9012-47A9-BC9C-C15091B288B6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DC66-4C1D-415E-8844-028015D8D6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87EE-B65E-4F4A-B05F-2101B11F4EFA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EE8A-3AE9-4A17-A18A-3CDC953F05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D838-B693-4E21-9233-93FA877510E1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EF65-B913-44CD-9FDC-C0919F9351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ectangle à coins arrondis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A6E0-2A93-4D8B-AC4C-6DC9030007A4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6335-73CF-44C8-8C6C-2496735297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2333-1FDC-4312-BC4D-64C16600D601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507C-8469-459E-8087-06E3906FA9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6C32EFB-F722-4B87-9EDA-02C8A251BB53}" type="datetimeFigureOut">
              <a:rPr lang="fr-FR"/>
              <a:pPr>
                <a:defRPr/>
              </a:pPr>
              <a:t>19/10/2018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385ED70-CF7E-411C-8B9C-F2FBAEB7F6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59" r:id="rId2"/>
    <p:sldLayoutId id="2147484661" r:id="rId3"/>
    <p:sldLayoutId id="2147484658" r:id="rId4"/>
    <p:sldLayoutId id="2147484657" r:id="rId5"/>
    <p:sldLayoutId id="2147484656" r:id="rId6"/>
    <p:sldLayoutId id="2147484655" r:id="rId7"/>
    <p:sldLayoutId id="2147484662" r:id="rId8"/>
    <p:sldLayoutId id="2147484663" r:id="rId9"/>
    <p:sldLayoutId id="2147484654" r:id="rId10"/>
    <p:sldLayoutId id="21474846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>
          <a:xfrm>
            <a:off x="179388" y="332656"/>
            <a:ext cx="8964612" cy="1081087"/>
          </a:xfrm>
        </p:spPr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Symposium «</a:t>
            </a:r>
            <a:r>
              <a:rPr lang="fr-FR" sz="2000" dirty="0">
                <a:solidFill>
                  <a:schemeClr val="tx1"/>
                </a:solidFill>
                <a:ea typeface="ＭＳ Ｐゴシック" pitchFamily="34" charset="-128"/>
              </a:rPr>
              <a:t> Une seule santé : programme et concept, au prisme des sciences humaines et </a:t>
            </a:r>
            <a:r>
              <a:rPr 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sociales »</a:t>
            </a:r>
          </a:p>
          <a:p>
            <a:r>
              <a:rPr 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MNHN – 19 octobre 2018</a:t>
            </a:r>
            <a:endParaRPr lang="fr-FR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ZoneTexte 13"/>
          <p:cNvSpPr txBox="1">
            <a:spLocks noChangeArrowheads="1"/>
          </p:cNvSpPr>
          <p:nvPr/>
        </p:nvSpPr>
        <p:spPr bwMode="auto">
          <a:xfrm>
            <a:off x="144488" y="1700808"/>
            <a:ext cx="87487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b="1" i="1" dirty="0">
                <a:solidFill>
                  <a:schemeClr val="bg2"/>
                </a:solidFill>
                <a:latin typeface="Constantia" pitchFamily="18" charset="0"/>
              </a:rPr>
              <a:t>One </a:t>
            </a:r>
            <a:r>
              <a:rPr lang="fr-FR" sz="3000" b="1" i="1" dirty="0" err="1">
                <a:solidFill>
                  <a:schemeClr val="bg2"/>
                </a:solidFill>
                <a:latin typeface="Constantia" pitchFamily="18" charset="0"/>
              </a:rPr>
              <a:t>Health</a:t>
            </a:r>
            <a:r>
              <a:rPr lang="fr-FR" sz="3000" b="1" i="1" dirty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fr-FR" sz="3000" b="1" dirty="0">
                <a:solidFill>
                  <a:schemeClr val="bg2"/>
                </a:solidFill>
                <a:latin typeface="Constantia" pitchFamily="18" charset="0"/>
              </a:rPr>
              <a:t>comme mot d'ordre épistémique. </a:t>
            </a:r>
            <a:endParaRPr lang="fr-FR" sz="3000" b="1" dirty="0" smtClean="0">
              <a:solidFill>
                <a:schemeClr val="bg2"/>
              </a:solidFill>
              <a:latin typeface="Constantia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bg2"/>
                </a:solidFill>
                <a:latin typeface="Constantia" pitchFamily="18" charset="0"/>
              </a:rPr>
              <a:t>Les </a:t>
            </a:r>
            <a:r>
              <a:rPr lang="fr-FR" sz="2400" b="1" dirty="0">
                <a:solidFill>
                  <a:schemeClr val="bg2"/>
                </a:solidFill>
                <a:latin typeface="Constantia" pitchFamily="18" charset="0"/>
              </a:rPr>
              <a:t>apports de la </a:t>
            </a:r>
            <a:r>
              <a:rPr lang="fr-FR" sz="2400" b="1" dirty="0" smtClean="0">
                <a:solidFill>
                  <a:schemeClr val="bg2"/>
                </a:solidFill>
                <a:latin typeface="Constantia" pitchFamily="18" charset="0"/>
              </a:rPr>
              <a:t>sociologie politique </a:t>
            </a:r>
            <a:r>
              <a:rPr lang="fr-FR" sz="2400" b="1" dirty="0">
                <a:solidFill>
                  <a:schemeClr val="bg2"/>
                </a:solidFill>
                <a:latin typeface="Constantia" pitchFamily="18" charset="0"/>
              </a:rPr>
              <a:t>des </a:t>
            </a:r>
            <a:r>
              <a:rPr lang="fr-FR" sz="2400" b="1" dirty="0" smtClean="0">
                <a:solidFill>
                  <a:schemeClr val="bg2"/>
                </a:solidFill>
                <a:latin typeface="Constantia" pitchFamily="18" charset="0"/>
              </a:rPr>
              <a:t>sciences</a:t>
            </a:r>
          </a:p>
          <a:p>
            <a:pPr algn="ctr"/>
            <a:endParaRPr lang="fr-FR" sz="2800" b="1" dirty="0">
              <a:solidFill>
                <a:schemeClr val="bg2"/>
              </a:solidFill>
              <a:latin typeface="Constantia" pitchFamily="18" charset="0"/>
            </a:endParaRPr>
          </a:p>
          <a:p>
            <a:pPr algn="ctr"/>
            <a:endParaRPr lang="fr-FR" sz="2400" dirty="0" smtClean="0">
              <a:latin typeface="Constantia" pitchFamily="18" charset="0"/>
            </a:endParaRPr>
          </a:p>
          <a:p>
            <a:pPr algn="ctr"/>
            <a:r>
              <a:rPr lang="fr-FR" sz="2400" dirty="0" smtClean="0">
                <a:latin typeface="Constantia" pitchFamily="18" charset="0"/>
              </a:rPr>
              <a:t>Jérôme </a:t>
            </a:r>
            <a:r>
              <a:rPr lang="fr-FR" sz="2400" dirty="0">
                <a:latin typeface="Constantia" pitchFamily="18" charset="0"/>
              </a:rPr>
              <a:t>Michalon</a:t>
            </a:r>
          </a:p>
          <a:p>
            <a:pPr algn="ctr"/>
            <a:endParaRPr lang="fr-FR" sz="24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-121285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5496" y="3861048"/>
            <a:ext cx="936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- Chargé de Recherche CNRS – Triangle UMR 5206 -</a:t>
            </a:r>
            <a:endParaRPr lang="fr-FR" sz="1600" dirty="0"/>
          </a:p>
        </p:txBody>
      </p:sp>
      <p:pic>
        <p:nvPicPr>
          <p:cNvPr id="6" name="Picture 2" descr="Résultat de recherche d'images pour &quot;triangle um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872207" cy="140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OH comme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objet </a:t>
            </a: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de sociologie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des sciences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23728" y="1551947"/>
            <a:ext cx="1532734" cy="851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One </a:t>
            </a:r>
            <a:r>
              <a:rPr lang="fr-FR" sz="1400" dirty="0" err="1" smtClean="0"/>
              <a:t>Medicine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2123728" y="2557355"/>
            <a:ext cx="1532734" cy="851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One World-One </a:t>
            </a:r>
            <a:r>
              <a:rPr lang="fr-FR" sz="1400" dirty="0" err="1" smtClean="0"/>
              <a:t>Health</a:t>
            </a:r>
            <a:endParaRPr lang="fr-FR" sz="1400" dirty="0"/>
          </a:p>
        </p:txBody>
      </p:sp>
      <p:sp>
        <p:nvSpPr>
          <p:cNvPr id="11" name="Double flèche verticale 10"/>
          <p:cNvSpPr/>
          <p:nvPr/>
        </p:nvSpPr>
        <p:spPr>
          <a:xfrm>
            <a:off x="1102603" y="1484784"/>
            <a:ext cx="748846" cy="23558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2" name="ZoneTexte 11"/>
          <p:cNvSpPr txBox="1"/>
          <p:nvPr/>
        </p:nvSpPr>
        <p:spPr>
          <a:xfrm>
            <a:off x="1119028" y="3933636"/>
            <a:ext cx="75720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Policy</a:t>
            </a:r>
            <a:endParaRPr lang="fr-FR" sz="1400" i="1" dirty="0"/>
          </a:p>
        </p:txBody>
      </p:sp>
      <p:sp>
        <p:nvSpPr>
          <p:cNvPr id="13" name="Ellipse 12"/>
          <p:cNvSpPr/>
          <p:nvPr/>
        </p:nvSpPr>
        <p:spPr>
          <a:xfrm>
            <a:off x="5796136" y="2146598"/>
            <a:ext cx="1532734" cy="851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One </a:t>
            </a:r>
            <a:r>
              <a:rPr lang="fr-FR" sz="1400" dirty="0" err="1" smtClean="0"/>
              <a:t>Health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46526" y="1823817"/>
            <a:ext cx="170497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Scientific</a:t>
            </a:r>
            <a:r>
              <a:rPr lang="fr-FR" sz="1400" i="1" dirty="0" smtClean="0"/>
              <a:t> issues</a:t>
            </a:r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884828" y="2931232"/>
            <a:ext cx="217407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Public </a:t>
            </a:r>
            <a:r>
              <a:rPr lang="fr-FR" sz="1400" i="1" dirty="0" err="1" smtClean="0"/>
              <a:t>Health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Concerns</a:t>
            </a:r>
            <a:endParaRPr lang="fr-FR" sz="14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19986" y="1124744"/>
            <a:ext cx="95529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Research</a:t>
            </a:r>
            <a:endParaRPr lang="fr-FR" sz="1400" i="1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2173" y="5013176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Avènement du « mode 2 de la production de savoirs » : questions de recherche « </a:t>
            </a:r>
            <a:r>
              <a:rPr lang="fr-FR" sz="2000" dirty="0" err="1" smtClean="0">
                <a:latin typeface="Constantia" pitchFamily="18" charset="0"/>
              </a:rPr>
              <a:t>co</a:t>
            </a:r>
            <a:r>
              <a:rPr lang="fr-FR" sz="2000" dirty="0" smtClean="0">
                <a:latin typeface="Constantia" pitchFamily="18" charset="0"/>
              </a:rPr>
              <a:t>-construites » entre acteurs scientifiques et non scientifiques, « appliquées », « </a:t>
            </a:r>
            <a:r>
              <a:rPr lang="fr-FR" sz="2000" dirty="0" err="1" smtClean="0">
                <a:latin typeface="Constantia" pitchFamily="18" charset="0"/>
              </a:rPr>
              <a:t>context</a:t>
            </a: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dirty="0" err="1" smtClean="0">
                <a:latin typeface="Constantia" pitchFamily="18" charset="0"/>
              </a:rPr>
              <a:t>driven</a:t>
            </a:r>
            <a:r>
              <a:rPr lang="fr-FR" sz="2000" dirty="0" smtClean="0">
                <a:latin typeface="Constantia" pitchFamily="18" charset="0"/>
              </a:rPr>
              <a:t> », « interdisciplinaires », « post disciplinaires »…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64701" y="2255936"/>
            <a:ext cx="121175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Research</a:t>
            </a:r>
            <a:endParaRPr lang="fr-FR" sz="12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464701" y="2568048"/>
            <a:ext cx="96049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Policy</a:t>
            </a:r>
            <a:endParaRPr lang="fr-FR" sz="1200" i="1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16321" y="4541058"/>
            <a:ext cx="9036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OH = intensification des liens entre sciences et action publique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1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OH comme objet de sociologie des sciences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07369" y="800829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= promotion de l’interdisciplinarité….</a:t>
            </a:r>
            <a:endParaRPr lang="fr-FR" sz="2000" dirty="0">
              <a:latin typeface="Constantia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0939"/>
            <a:ext cx="4150255" cy="41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751387" y="5646494"/>
            <a:ext cx="4285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latin typeface="Constantia" pitchFamily="18" charset="0"/>
              </a:rPr>
              <a:t>….mais leadership vétérinaire.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6237312"/>
            <a:ext cx="892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Angela Cassidy  "One Medicine? Advocating (Inter)</a:t>
            </a:r>
            <a:r>
              <a:rPr lang="en-US" sz="1200" dirty="0" err="1"/>
              <a:t>disciplinarity</a:t>
            </a:r>
            <a:r>
              <a:rPr lang="en-US" sz="1200" dirty="0"/>
              <a:t> at the Interfaces of Animal Health, Human Health, and the Environment", In: Scott  </a:t>
            </a:r>
            <a:r>
              <a:rPr lang="en-US" sz="1200" dirty="0" err="1"/>
              <a:t>Frickel</a:t>
            </a:r>
            <a:r>
              <a:rPr lang="en-US" sz="1200" dirty="0"/>
              <a:t>, M. Albert and B. </a:t>
            </a:r>
            <a:r>
              <a:rPr lang="en-US" sz="1200" dirty="0" err="1"/>
              <a:t>Prainsack</a:t>
            </a:r>
            <a:r>
              <a:rPr lang="en-US" sz="1200" dirty="0"/>
              <a:t> (</a:t>
            </a:r>
            <a:r>
              <a:rPr lang="en-US" sz="1200" dirty="0" err="1"/>
              <a:t>eds</a:t>
            </a:r>
            <a:r>
              <a:rPr lang="en-US" sz="1200" dirty="0"/>
              <a:t>), </a:t>
            </a:r>
            <a:r>
              <a:rPr lang="en-US" sz="1200" i="1" dirty="0"/>
              <a:t>Investigating Interdisciplinary Collaboration: Theory and Practice across Disciplines</a:t>
            </a:r>
            <a:r>
              <a:rPr lang="en-US" sz="1200" dirty="0"/>
              <a:t>: Rutgers University, 2016.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071538" y="2636912"/>
            <a:ext cx="7200900" cy="1800225"/>
          </a:xfrm>
          <a:prstGeom prst="rect">
            <a:avLst/>
          </a:prstGeom>
          <a:solidFill>
            <a:srgbClr val="EDF3DB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Constantia" pitchFamily="18" charset="0"/>
              </a:rPr>
              <a:t>OH: </a:t>
            </a:r>
            <a:r>
              <a:rPr lang="fr-FR" sz="2800" i="1" dirty="0" smtClean="0">
                <a:solidFill>
                  <a:schemeClr val="tx1"/>
                </a:solidFill>
                <a:latin typeface="Constantia" pitchFamily="18" charset="0"/>
              </a:rPr>
              <a:t>place une discipline en position de leader de l’interdisciplinarité</a:t>
            </a:r>
            <a:endParaRPr lang="fr-FR" sz="2800" i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lnSpc>
                <a:spcPct val="50000"/>
              </a:lnSpc>
              <a:defRPr/>
            </a:pPr>
            <a:endParaRPr lang="fr-FR" sz="2800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1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Un mot d’ordre épistémique ?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96552" y="2420888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On sait de quoi « OH est le nom », mais sait-on quel nom donner à OH ?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70272" y="4005064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Mot d’ordre : « instruction collective, consigne d’action donnée à un groupe » 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79512" y="908720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est le résultat des mutations longues des contextes institutionnels dans lesquels les sciences et l’action publique sont pensées et pratiquées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24420" y="1732746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comme témoin de la « modernisation épistémique » (Hess, 2007)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6552" y="3068960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Comment qualifier « OH » ?  « Concept » ? « Agenda » ? « Approche » ? « Paradigme » ? « </a:t>
            </a:r>
            <a:r>
              <a:rPr lang="fr-FR" sz="2000" dirty="0" err="1" smtClean="0">
                <a:latin typeface="Constantia" pitchFamily="18" charset="0"/>
              </a:rPr>
              <a:t>Buzzword</a:t>
            </a:r>
            <a:r>
              <a:rPr lang="fr-FR" sz="2000" dirty="0" smtClean="0">
                <a:latin typeface="Constantia" pitchFamily="18" charset="0"/>
              </a:rPr>
              <a:t> » ? « Slogan » ? « </a:t>
            </a:r>
            <a:r>
              <a:rPr lang="fr-FR" sz="2000" dirty="0" err="1" smtClean="0">
                <a:latin typeface="Constantia" pitchFamily="18" charset="0"/>
              </a:rPr>
              <a:t>Umbrella</a:t>
            </a: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dirty="0" err="1" smtClean="0">
                <a:latin typeface="Constantia" pitchFamily="18" charset="0"/>
              </a:rPr>
              <a:t>Term</a:t>
            </a:r>
            <a:r>
              <a:rPr lang="fr-FR" sz="2000" dirty="0" smtClean="0">
                <a:latin typeface="Constantia" pitchFamily="18" charset="0"/>
              </a:rPr>
              <a:t> » ?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51520" y="4469050"/>
            <a:ext cx="880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Consigne de OH : produire du savoir expert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08843" y="5157192"/>
            <a:ext cx="880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dirty="0" smtClean="0">
                <a:latin typeface="Constantia" pitchFamily="18" charset="0"/>
              </a:rPr>
              <a:t>One </a:t>
            </a:r>
            <a:r>
              <a:rPr lang="fr-FR" sz="2800" i="1" dirty="0" err="1" smtClean="0">
                <a:latin typeface="Constantia" pitchFamily="18" charset="0"/>
              </a:rPr>
              <a:t>Health</a:t>
            </a:r>
            <a:r>
              <a:rPr lang="fr-FR" sz="2800" i="1" dirty="0" smtClean="0">
                <a:latin typeface="Constantia" pitchFamily="18" charset="0"/>
              </a:rPr>
              <a:t> = mot d’ordre épistémique ?</a:t>
            </a:r>
            <a:endParaRPr lang="fr-FR" sz="28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9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Un mot d’ordre épistémique ?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52288" y="2530058"/>
            <a:ext cx="88562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Retour sur l’idée de « flou productif » (Chien, 2013</a:t>
            </a:r>
            <a:r>
              <a:rPr lang="fr-FR" sz="2000" dirty="0">
                <a:latin typeface="Constantia" pitchFamily="18" charset="0"/>
              </a:rPr>
              <a:t>):  OH </a:t>
            </a:r>
            <a:r>
              <a:rPr lang="fr-FR" sz="2000" dirty="0" smtClean="0">
                <a:latin typeface="Constantia" pitchFamily="18" charset="0"/>
              </a:rPr>
              <a:t>concept </a:t>
            </a:r>
            <a:r>
              <a:rPr lang="fr-FR" sz="2000" dirty="0">
                <a:latin typeface="Constantia" pitchFamily="18" charset="0"/>
              </a:rPr>
              <a:t>flou qui permet d’attirer à lui des acteurs hétérogènes et de résoudre leurs conflits </a:t>
            </a:r>
            <a:r>
              <a:rPr lang="fr-FR" sz="2000" dirty="0" smtClean="0">
                <a:latin typeface="Constantia" pitchFamily="18" charset="0"/>
              </a:rPr>
              <a:t>mais OH permet aussi de </a:t>
            </a:r>
            <a:r>
              <a:rPr lang="fr-FR" sz="2000" dirty="0">
                <a:latin typeface="Constantia" pitchFamily="18" charset="0"/>
              </a:rPr>
              <a:t>mettre </a:t>
            </a:r>
            <a:r>
              <a:rPr lang="fr-FR" sz="2000" dirty="0" smtClean="0">
                <a:latin typeface="Constantia" pitchFamily="18" charset="0"/>
              </a:rPr>
              <a:t>ces </a:t>
            </a:r>
            <a:r>
              <a:rPr lang="fr-FR" sz="2000" dirty="0">
                <a:latin typeface="Constantia" pitchFamily="18" charset="0"/>
              </a:rPr>
              <a:t>acteurs au travail </a:t>
            </a:r>
            <a:r>
              <a:rPr lang="fr-FR" sz="2000" i="1" dirty="0">
                <a:latin typeface="Constantia" pitchFamily="18" charset="0"/>
              </a:rPr>
              <a:t>quant à l’élucidation de ce que recouvre le </a:t>
            </a:r>
            <a:r>
              <a:rPr lang="fr-FR" sz="2000" i="1" dirty="0" smtClean="0">
                <a:latin typeface="Constantia" pitchFamily="18" charset="0"/>
              </a:rPr>
              <a:t>terme.</a:t>
            </a:r>
            <a:endParaRPr lang="fr-FR" sz="2000" i="1" dirty="0">
              <a:latin typeface="Constantia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52288" y="1700808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Conscience et inquiétude des acteurs : il faut que OH soit </a:t>
            </a:r>
            <a:r>
              <a:rPr lang="fr-FR" sz="2000" b="1" dirty="0" smtClean="0">
                <a:latin typeface="Constantia" pitchFamily="18" charset="0"/>
              </a:rPr>
              <a:t>plus qu’un mot, qu’un label, qu’une idée !</a:t>
            </a:r>
            <a:endParaRPr lang="fr-FR" sz="2000" b="1" dirty="0">
              <a:latin typeface="Constantia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3528" y="1124744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Première tâche: définir ce qu’est OH (sortir du flou ?)</a:t>
            </a:r>
            <a:endParaRPr lang="fr-FR" sz="20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1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>
          <a:xfrm>
            <a:off x="179388" y="332656"/>
            <a:ext cx="8964612" cy="1081087"/>
          </a:xfrm>
        </p:spPr>
        <p:txBody>
          <a:bodyPr/>
          <a:lstStyle/>
          <a:p>
            <a:r>
              <a:rPr lang="fr-FR" sz="2000" dirty="0">
                <a:solidFill>
                  <a:schemeClr val="tx1"/>
                </a:solidFill>
                <a:ea typeface="ＭＳ Ｐゴシック" pitchFamily="34" charset="-128"/>
              </a:rPr>
              <a:t>Symposium « Une seule santé : programme et concept, au prisme des sciences humaines et sociales »</a:t>
            </a:r>
          </a:p>
          <a:p>
            <a:r>
              <a:rPr lang="fr-FR" sz="2000" dirty="0">
                <a:solidFill>
                  <a:schemeClr val="tx1"/>
                </a:solidFill>
                <a:ea typeface="ＭＳ Ｐゴシック" pitchFamily="34" charset="-128"/>
              </a:rPr>
              <a:t>MNHN – 19 octobre 2018</a:t>
            </a:r>
          </a:p>
        </p:txBody>
      </p:sp>
      <p:sp>
        <p:nvSpPr>
          <p:cNvPr id="15363" name="ZoneTexte 13"/>
          <p:cNvSpPr txBox="1">
            <a:spLocks noChangeArrowheads="1"/>
          </p:cNvSpPr>
          <p:nvPr/>
        </p:nvSpPr>
        <p:spPr bwMode="auto">
          <a:xfrm>
            <a:off x="179388" y="1999956"/>
            <a:ext cx="87487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Constantia" pitchFamily="18" charset="0"/>
              </a:rPr>
              <a:t>Merci de votre attention !</a:t>
            </a:r>
            <a:endParaRPr lang="fr-FR" sz="2400" dirty="0" smtClean="0">
              <a:solidFill>
                <a:schemeClr val="bg2"/>
              </a:solidFill>
              <a:latin typeface="Constantia" pitchFamily="18" charset="0"/>
            </a:endParaRPr>
          </a:p>
          <a:p>
            <a:pPr algn="ctr"/>
            <a:endParaRPr lang="fr-FR" sz="2400" dirty="0">
              <a:solidFill>
                <a:schemeClr val="bg2"/>
              </a:solidFill>
              <a:latin typeface="Constantia" pitchFamily="18" charset="0"/>
            </a:endParaRPr>
          </a:p>
          <a:p>
            <a:pPr algn="ctr"/>
            <a:endParaRPr lang="fr-FR" sz="2400" dirty="0" smtClean="0">
              <a:latin typeface="Constantia" pitchFamily="18" charset="0"/>
            </a:endParaRPr>
          </a:p>
          <a:p>
            <a:pPr algn="ctr"/>
            <a:r>
              <a:rPr lang="fr-FR" sz="2400" dirty="0" smtClean="0">
                <a:latin typeface="Constantia" pitchFamily="18" charset="0"/>
              </a:rPr>
              <a:t>Jérôme </a:t>
            </a:r>
            <a:r>
              <a:rPr lang="fr-FR" sz="2400" dirty="0">
                <a:latin typeface="Constantia" pitchFamily="18" charset="0"/>
              </a:rPr>
              <a:t>Michalon</a:t>
            </a:r>
          </a:p>
          <a:p>
            <a:pPr algn="ctr"/>
            <a:endParaRPr lang="fr-FR" sz="24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-121285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5496" y="3861048"/>
            <a:ext cx="936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- Chargé de Recherche CNRS – Triangle UMR 5206 -</a:t>
            </a:r>
            <a:endParaRPr lang="fr-FR" sz="1600" dirty="0"/>
          </a:p>
        </p:txBody>
      </p:sp>
      <p:pic>
        <p:nvPicPr>
          <p:cNvPr id="6" name="Picture 2" descr="Résultat de recherche d'images pour &quot;triangle um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872207" cy="140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02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430213" y="260350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Introduction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3279" y="1052736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 smtClean="0">
                <a:latin typeface="Constantia" pitchFamily="18" charset="0"/>
              </a:rPr>
              <a:t> Sociologue des relations humains-animaux + sociologue des sciences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40349" y="3645024"/>
            <a:ext cx="87487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00" i="1" dirty="0" smtClean="0">
                <a:latin typeface="Constantia" pitchFamily="18" charset="0"/>
              </a:rPr>
              <a:t>- Approche « constructiviste » : </a:t>
            </a:r>
            <a:r>
              <a:rPr lang="fr-FR" sz="1900" dirty="0" smtClean="0">
                <a:latin typeface="Constantia" pitchFamily="18" charset="0"/>
              </a:rPr>
              <a:t>comprendre le contexte d’émergence de la notion « One </a:t>
            </a:r>
            <a:r>
              <a:rPr lang="fr-FR" sz="1900" dirty="0" err="1" smtClean="0">
                <a:latin typeface="Constantia" pitchFamily="18" charset="0"/>
              </a:rPr>
              <a:t>Health</a:t>
            </a:r>
            <a:r>
              <a:rPr lang="fr-FR" sz="1900" dirty="0" smtClean="0">
                <a:latin typeface="Constantia" pitchFamily="18" charset="0"/>
              </a:rPr>
              <a:t> », les acteurs, réseaux d’acteurs, les intérêts, stratégies etc.</a:t>
            </a:r>
            <a:endParaRPr lang="fr-FR" sz="1900" b="1" dirty="0">
              <a:latin typeface="Constantia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22247" y="1556792"/>
            <a:ext cx="8749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i="1" dirty="0" smtClean="0">
                <a:latin typeface="Constantia" pitchFamily="18" charset="0"/>
              </a:rPr>
              <a:t>- Intérêt pour les croisements entre santé humaine et santé animale </a:t>
            </a:r>
            <a:endParaRPr lang="fr-FR" sz="2000" b="1" dirty="0">
              <a:latin typeface="Constantia" pitchFamily="18" charset="0"/>
            </a:endParaRPr>
          </a:p>
        </p:txBody>
      </p:sp>
      <p:pic>
        <p:nvPicPr>
          <p:cNvPr id="10" name="Picture 2" descr="D:\sociologie\thèse\Bouquin\Promo\Panser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9714" y="2126238"/>
            <a:ext cx="1903744" cy="2892570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0349" y="2132856"/>
            <a:ext cx="871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 smtClean="0">
                <a:latin typeface="Constantia" pitchFamily="18" charset="0"/>
              </a:rPr>
              <a:t> One </a:t>
            </a:r>
            <a:r>
              <a:rPr lang="fr-FR" sz="2000" i="1" dirty="0" err="1" smtClean="0">
                <a:latin typeface="Constantia" pitchFamily="18" charset="0"/>
              </a:rPr>
              <a:t>Health</a:t>
            </a:r>
            <a:r>
              <a:rPr lang="fr-FR" sz="2000" i="1" dirty="0" smtClean="0">
                <a:latin typeface="Constantia" pitchFamily="18" charset="0"/>
              </a:rPr>
              <a:t> : </a:t>
            </a:r>
            <a:r>
              <a:rPr lang="fr-FR" sz="2000" dirty="0" smtClean="0">
                <a:latin typeface="Constantia" pitchFamily="18" charset="0"/>
              </a:rPr>
              <a:t>occasion d’explorer plus avant ce croisement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2900" y="2780928"/>
            <a:ext cx="8447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buFontTx/>
              <a:buChar char="-"/>
            </a:pPr>
            <a:r>
              <a:rPr lang="fr-FR" sz="2000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fr-FR" sz="2000" i="1" dirty="0">
                <a:solidFill>
                  <a:prstClr val="black"/>
                </a:solidFill>
                <a:latin typeface="Constantia" pitchFamily="18" charset="0"/>
              </a:rPr>
              <a:t>One </a:t>
            </a:r>
            <a:r>
              <a:rPr lang="fr-FR" sz="2000" i="1" dirty="0" err="1">
                <a:solidFill>
                  <a:prstClr val="black"/>
                </a:solidFill>
                <a:latin typeface="Constantia" pitchFamily="18" charset="0"/>
              </a:rPr>
              <a:t>Health</a:t>
            </a:r>
            <a:r>
              <a:rPr lang="fr-FR" sz="2000" i="1" dirty="0">
                <a:solidFill>
                  <a:prstClr val="black"/>
                </a:solidFill>
                <a:latin typeface="Constantia" pitchFamily="18" charset="0"/>
              </a:rPr>
              <a:t> et les sciences sociales : </a:t>
            </a:r>
            <a:r>
              <a:rPr lang="fr-FR" sz="2000" dirty="0">
                <a:solidFill>
                  <a:prstClr val="black"/>
                </a:solidFill>
                <a:latin typeface="Constantia" pitchFamily="18" charset="0"/>
              </a:rPr>
              <a:t>prendre part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 (</a:t>
            </a:r>
            <a:r>
              <a:rPr lang="fr-FR" sz="1600" dirty="0" err="1">
                <a:solidFill>
                  <a:prstClr val="black"/>
                </a:solidFill>
                <a:latin typeface="Constantia" pitchFamily="18" charset="0"/>
              </a:rPr>
              <a:t>Lapinsky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, Funk &amp; </a:t>
            </a:r>
            <a:r>
              <a:rPr lang="fr-FR" sz="1600" dirty="0" err="1">
                <a:solidFill>
                  <a:prstClr val="black"/>
                </a:solidFill>
                <a:latin typeface="Constantia" pitchFamily="18" charset="0"/>
              </a:rPr>
              <a:t>Moccia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, 2015)</a:t>
            </a:r>
            <a:r>
              <a:rPr lang="fr-FR" sz="2000" dirty="0">
                <a:solidFill>
                  <a:prstClr val="black"/>
                </a:solidFill>
                <a:latin typeface="Constantia" pitchFamily="18" charset="0"/>
              </a:rPr>
              <a:t> ou analyser 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(</a:t>
            </a:r>
            <a:r>
              <a:rPr lang="fr-FR" sz="1600" dirty="0" err="1">
                <a:solidFill>
                  <a:prstClr val="black"/>
                </a:solidFill>
                <a:latin typeface="Constantia" pitchFamily="18" charset="0"/>
              </a:rPr>
              <a:t>Cradock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 &amp; </a:t>
            </a:r>
            <a:r>
              <a:rPr lang="fr-FR" sz="1600" dirty="0" err="1">
                <a:solidFill>
                  <a:prstClr val="black"/>
                </a:solidFill>
                <a:latin typeface="Constantia" pitchFamily="18" charset="0"/>
              </a:rPr>
              <a:t>Hinchliffe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, 2015 ; </a:t>
            </a:r>
            <a:r>
              <a:rPr lang="fr-FR" sz="1600" dirty="0" err="1">
                <a:solidFill>
                  <a:prstClr val="black"/>
                </a:solidFill>
                <a:latin typeface="Constantia" pitchFamily="18" charset="0"/>
              </a:rPr>
              <a:t>Cassidy</a:t>
            </a:r>
            <a:r>
              <a:rPr lang="fr-FR" sz="1600" dirty="0">
                <a:solidFill>
                  <a:prstClr val="black"/>
                </a:solidFill>
                <a:latin typeface="Constantia" pitchFamily="18" charset="0"/>
              </a:rPr>
              <a:t>, 2016)</a:t>
            </a:r>
            <a:endParaRPr lang="fr-FR" sz="2000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77031" y="4581128"/>
            <a:ext cx="874871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900" i="1" dirty="0" smtClean="0">
                <a:latin typeface="Constantia" pitchFamily="18" charset="0"/>
              </a:rPr>
              <a:t>- Alimenter la réflexivité : </a:t>
            </a:r>
            <a:r>
              <a:rPr lang="fr-FR" sz="1900" dirty="0" smtClean="0">
                <a:latin typeface="Constantia" pitchFamily="18" charset="0"/>
              </a:rPr>
              <a:t>De quoi « One </a:t>
            </a:r>
            <a:r>
              <a:rPr lang="fr-FR" sz="1900" dirty="0" err="1" smtClean="0">
                <a:latin typeface="Constantia" pitchFamily="18" charset="0"/>
              </a:rPr>
              <a:t>Health</a:t>
            </a:r>
            <a:r>
              <a:rPr lang="fr-FR" sz="1900" dirty="0" smtClean="0">
                <a:latin typeface="Constantia" pitchFamily="18" charset="0"/>
              </a:rPr>
              <a:t> » est le nom ? Qui parle de « One </a:t>
            </a:r>
            <a:r>
              <a:rPr lang="fr-FR" sz="1900" dirty="0" err="1" smtClean="0">
                <a:latin typeface="Constantia" pitchFamily="18" charset="0"/>
              </a:rPr>
              <a:t>Health</a:t>
            </a:r>
            <a:r>
              <a:rPr lang="fr-FR" sz="1900" dirty="0" smtClean="0">
                <a:latin typeface="Constantia" pitchFamily="18" charset="0"/>
              </a:rPr>
              <a:t> » ? Qui parle au nom de « One </a:t>
            </a:r>
            <a:r>
              <a:rPr lang="fr-FR" sz="1900" dirty="0" err="1" smtClean="0">
                <a:latin typeface="Constantia" pitchFamily="18" charset="0"/>
              </a:rPr>
              <a:t>Health</a:t>
            </a:r>
            <a:r>
              <a:rPr lang="fr-FR" sz="1900" dirty="0" smtClean="0">
                <a:latin typeface="Constantia" pitchFamily="18" charset="0"/>
              </a:rPr>
              <a:t> » ? Qu’est ce que « One </a:t>
            </a:r>
            <a:r>
              <a:rPr lang="fr-FR" sz="1900" dirty="0" err="1" smtClean="0">
                <a:latin typeface="Constantia" pitchFamily="18" charset="0"/>
              </a:rPr>
              <a:t>Health</a:t>
            </a:r>
            <a:r>
              <a:rPr lang="fr-FR" sz="1900" dirty="0" smtClean="0">
                <a:latin typeface="Constantia" pitchFamily="18" charset="0"/>
              </a:rPr>
              <a:t> » fait faire ? </a:t>
            </a:r>
            <a:endParaRPr lang="fr-FR" sz="19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0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430213" y="260350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Introduction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3650" y="1052736"/>
            <a:ext cx="871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 smtClean="0">
                <a:latin typeface="Constantia" pitchFamily="18" charset="0"/>
              </a:rPr>
              <a:t>Porte d’entrée : </a:t>
            </a:r>
            <a:r>
              <a:rPr lang="fr-FR" sz="2000" dirty="0" smtClean="0">
                <a:latin typeface="Constantia" pitchFamily="18" charset="0"/>
              </a:rPr>
              <a:t>pourquoi One </a:t>
            </a:r>
            <a:r>
              <a:rPr lang="fr-FR" sz="2000" dirty="0" err="1" smtClean="0">
                <a:latin typeface="Constantia" pitchFamily="18" charset="0"/>
              </a:rPr>
              <a:t>Health</a:t>
            </a:r>
            <a:r>
              <a:rPr lang="fr-FR" sz="2000" dirty="0" smtClean="0">
                <a:latin typeface="Constantia" pitchFamily="18" charset="0"/>
              </a:rPr>
              <a:t> maintenant ?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1520" y="1857018"/>
            <a:ext cx="87137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 smtClean="0">
                <a:latin typeface="Constantia" pitchFamily="18" charset="0"/>
              </a:rPr>
              <a:t> Trois récits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 smtClean="0">
                <a:latin typeface="Constantia" pitchFamily="18" charset="0"/>
              </a:rPr>
              <a:t> Histoire par les acteurs : </a:t>
            </a:r>
            <a:r>
              <a:rPr lang="fr-FR" sz="2000" dirty="0" smtClean="0">
                <a:latin typeface="Constantia" pitchFamily="18" charset="0"/>
              </a:rPr>
              <a:t>OH comme réponse aux défis sanitaires globaux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 smtClean="0">
                <a:latin typeface="Constantia" pitchFamily="18" charset="0"/>
              </a:rPr>
              <a:t> Sociologie politique : </a:t>
            </a:r>
            <a:r>
              <a:rPr lang="fr-FR" sz="2000" dirty="0" smtClean="0">
                <a:latin typeface="Constantia" pitchFamily="18" charset="0"/>
              </a:rPr>
              <a:t>OH comme résolution des tensions entre les organisations internationales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2000" i="1" dirty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Sociologie des sciences : </a:t>
            </a:r>
            <a:r>
              <a:rPr lang="fr-FR" sz="2000" dirty="0" smtClean="0">
                <a:latin typeface="Constantia" pitchFamily="18" charset="0"/>
              </a:rPr>
              <a:t>OH comme vecteur d’un leadership vétérinaire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6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L’histoire de OH par ses promoteurs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23279" y="1700808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« One </a:t>
            </a:r>
            <a:r>
              <a:rPr lang="fr-FR" sz="2000" dirty="0" err="1" smtClean="0">
                <a:latin typeface="Constantia" pitchFamily="18" charset="0"/>
              </a:rPr>
              <a:t>Health</a:t>
            </a:r>
            <a:r>
              <a:rPr lang="fr-FR" sz="2000" i="1" dirty="0" smtClean="0">
                <a:latin typeface="Constantia" pitchFamily="18" charset="0"/>
              </a:rPr>
              <a:t> » décrit comme une </a:t>
            </a:r>
            <a:r>
              <a:rPr lang="fr-FR" sz="2000" i="1" u="sng" dirty="0" smtClean="0">
                <a:latin typeface="Constantia" pitchFamily="18" charset="0"/>
              </a:rPr>
              <a:t>approche récente</a:t>
            </a:r>
            <a:r>
              <a:rPr lang="fr-FR" sz="2000" i="1" dirty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: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30692" y="2725450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2004 : Principes de Manhattan (World Conservation Society) 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28596" y="3140968"/>
            <a:ext cx="9111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2008 : Déclaration de l’American </a:t>
            </a:r>
            <a:r>
              <a:rPr lang="fr-FR" sz="2000" i="1" dirty="0" err="1" smtClean="0">
                <a:latin typeface="Constantia" pitchFamily="18" charset="0"/>
              </a:rPr>
              <a:t>Veterinary</a:t>
            </a:r>
            <a:r>
              <a:rPr lang="fr-FR" sz="2000" i="1" dirty="0" smtClean="0">
                <a:latin typeface="Constantia" pitchFamily="18" charset="0"/>
              </a:rPr>
              <a:t> </a:t>
            </a:r>
            <a:r>
              <a:rPr lang="fr-FR" sz="2000" i="1" dirty="0" err="1" smtClean="0">
                <a:latin typeface="Constantia" pitchFamily="18" charset="0"/>
              </a:rPr>
              <a:t>Medical</a:t>
            </a:r>
            <a:r>
              <a:rPr lang="fr-FR" sz="2000" i="1" dirty="0" smtClean="0">
                <a:latin typeface="Constantia" pitchFamily="18" charset="0"/>
              </a:rPr>
              <a:t> Association (OH Initiative)  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02130" y="3611224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2008-10 : Adoption du concept par l’OIE la FAO et l’OMS   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28596" y="2204864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Série de crises sanitaires globales : SRAS, H1N1, Grippe aviaire etc.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80280" y="980728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« One </a:t>
            </a:r>
            <a:r>
              <a:rPr lang="fr-FR" sz="2000" dirty="0" err="1" smtClean="0">
                <a:latin typeface="Constantia" pitchFamily="18" charset="0"/>
              </a:rPr>
              <a:t>Health</a:t>
            </a:r>
            <a:r>
              <a:rPr lang="fr-FR" sz="2000" i="1" dirty="0" smtClean="0">
                <a:latin typeface="Constantia" pitchFamily="18" charset="0"/>
              </a:rPr>
              <a:t> » </a:t>
            </a:r>
            <a:r>
              <a:rPr lang="fr-FR" sz="2000" dirty="0" smtClean="0">
                <a:latin typeface="Constantia" pitchFamily="18" charset="0"/>
              </a:rPr>
              <a:t>: « </a:t>
            </a:r>
            <a:r>
              <a:rPr lang="fr-FR" sz="2000" dirty="0" err="1" smtClean="0">
                <a:latin typeface="Constantia" pitchFamily="18" charset="0"/>
              </a:rPr>
              <a:t>old</a:t>
            </a: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dirty="0" err="1" smtClean="0">
                <a:latin typeface="Constantia" pitchFamily="18" charset="0"/>
              </a:rPr>
              <a:t>wine</a:t>
            </a:r>
            <a:r>
              <a:rPr lang="fr-FR" sz="2000" dirty="0" smtClean="0">
                <a:latin typeface="Constantia" pitchFamily="18" charset="0"/>
              </a:rPr>
              <a:t> in a new </a:t>
            </a:r>
            <a:r>
              <a:rPr lang="fr-FR" sz="2000" dirty="0" err="1" smtClean="0">
                <a:latin typeface="Constantia" pitchFamily="18" charset="0"/>
              </a:rPr>
              <a:t>bottle</a:t>
            </a:r>
            <a:r>
              <a:rPr lang="fr-FR" sz="2000" dirty="0" smtClean="0">
                <a:latin typeface="Constantia" pitchFamily="18" charset="0"/>
              </a:rPr>
              <a:t> »</a:t>
            </a:r>
            <a:r>
              <a:rPr lang="fr-FR" sz="2000" i="1" dirty="0" smtClean="0">
                <a:latin typeface="Constantia" pitchFamily="18" charset="0"/>
              </a:rPr>
              <a:t> </a:t>
            </a:r>
            <a:r>
              <a:rPr lang="fr-FR" sz="2000" dirty="0" smtClean="0">
                <a:latin typeface="Constantia" pitchFamily="18" charset="0"/>
              </a:rPr>
              <a:t>ou</a:t>
            </a:r>
            <a:r>
              <a:rPr lang="fr-FR" sz="2000" i="1" dirty="0" smtClean="0">
                <a:latin typeface="Constantia" pitchFamily="18" charset="0"/>
              </a:rPr>
              <a:t> « </a:t>
            </a:r>
            <a:r>
              <a:rPr lang="fr-FR" sz="2000" dirty="0" smtClean="0">
                <a:latin typeface="Constantia" pitchFamily="18" charset="0"/>
              </a:rPr>
              <a:t>nouveau paradigme » ?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23528" y="5117122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: réponse institutionnelle à des évènements nécessitant une nouvelle forme de gouvernance et d’expertise</a:t>
            </a:r>
            <a:endParaRPr lang="fr-FR" sz="2000" dirty="0">
              <a:latin typeface="Constantia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14348" y="714356"/>
            <a:ext cx="8128877" cy="5006303"/>
            <a:chOff x="-1056804" y="607269"/>
            <a:chExt cx="8128877" cy="50063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702" y="2008985"/>
              <a:ext cx="4927371" cy="36045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804" y="607269"/>
              <a:ext cx="5380469" cy="2298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73568" y="4071942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i="1" dirty="0" smtClean="0">
                <a:latin typeface="Constantia" pitchFamily="18" charset="0"/>
              </a:rPr>
              <a:t>2013 </a:t>
            </a:r>
            <a:r>
              <a:rPr lang="fr-FR" sz="2000" i="1" dirty="0" smtClean="0">
                <a:latin typeface="Constantia" pitchFamily="18" charset="0"/>
              </a:rPr>
              <a:t>: </a:t>
            </a:r>
            <a:r>
              <a:rPr lang="fr-FR" sz="2000" i="1" dirty="0" smtClean="0">
                <a:latin typeface="Constantia" pitchFamily="18" charset="0"/>
              </a:rPr>
              <a:t>Déclaration du CDCD (</a:t>
            </a:r>
            <a:r>
              <a:rPr lang="fr-FR" sz="2000" i="1" dirty="0" err="1" smtClean="0">
                <a:latin typeface="Constantia" pitchFamily="18" charset="0"/>
              </a:rPr>
              <a:t>Centers</a:t>
            </a:r>
            <a:r>
              <a:rPr lang="fr-FR" sz="2000" i="1" dirty="0" smtClean="0">
                <a:latin typeface="Constantia" pitchFamily="18" charset="0"/>
              </a:rPr>
              <a:t> for </a:t>
            </a:r>
            <a:r>
              <a:rPr lang="fr-FR" sz="2000" i="1" dirty="0" err="1" smtClean="0">
                <a:latin typeface="Constantia" pitchFamily="18" charset="0"/>
              </a:rPr>
              <a:t>Disease</a:t>
            </a:r>
            <a:r>
              <a:rPr lang="fr-FR" sz="2000" i="1" dirty="0" smtClean="0">
                <a:latin typeface="Constantia" pitchFamily="18" charset="0"/>
              </a:rPr>
              <a:t> Control and </a:t>
            </a:r>
            <a:r>
              <a:rPr lang="fr-FR" sz="2000" i="1" dirty="0" err="1" smtClean="0">
                <a:latin typeface="Constantia" pitchFamily="18" charset="0"/>
              </a:rPr>
              <a:t>Prevention</a:t>
            </a:r>
            <a:r>
              <a:rPr lang="fr-FR" sz="2000" i="1" smtClean="0">
                <a:latin typeface="Constantia" pitchFamily="18" charset="0"/>
              </a:rPr>
              <a:t> - USA</a:t>
            </a:r>
            <a:r>
              <a:rPr lang="fr-FR" sz="2000" i="1" dirty="0" smtClean="0">
                <a:latin typeface="Constantia" pitchFamily="18" charset="0"/>
              </a:rPr>
              <a:t>)</a:t>
            </a:r>
            <a:r>
              <a:rPr lang="fr-FR" sz="2000" i="1" dirty="0" smtClean="0">
                <a:latin typeface="Constantia" pitchFamily="18" charset="0"/>
              </a:rPr>
              <a:t>   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3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OH comme objet de sociologie politique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80280" y="2942102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Adoption de OH : contexte de compétition et de tensions </a:t>
            </a:r>
            <a:r>
              <a:rPr lang="fr-FR" sz="2000" i="1" dirty="0">
                <a:latin typeface="Constantia" pitchFamily="18" charset="0"/>
              </a:rPr>
              <a:t>entre</a:t>
            </a:r>
            <a:r>
              <a:rPr lang="fr-FR" sz="2000" dirty="0">
                <a:latin typeface="Constantia" pitchFamily="18" charset="0"/>
              </a:rPr>
              <a:t> et </a:t>
            </a:r>
            <a:r>
              <a:rPr lang="fr-FR" sz="2000" i="1" dirty="0">
                <a:latin typeface="Constantia" pitchFamily="18" charset="0"/>
              </a:rPr>
              <a:t>à </a:t>
            </a:r>
            <a:r>
              <a:rPr lang="fr-FR" sz="2000" i="1" dirty="0" smtClean="0">
                <a:latin typeface="Constantia" pitchFamily="18" charset="0"/>
              </a:rPr>
              <a:t>l’intérieur </a:t>
            </a:r>
            <a:r>
              <a:rPr lang="fr-FR" sz="2000" dirty="0" smtClean="0">
                <a:latin typeface="Constantia" pitchFamily="18" charset="0"/>
              </a:rPr>
              <a:t>de l’OMS, FAO et OIE (2003-2008)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80280" y="980728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Un autre récit : </a:t>
            </a:r>
            <a:endParaRPr lang="fr-FR" sz="2000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779"/>
          <a:stretch/>
        </p:blipFill>
        <p:spPr bwMode="auto">
          <a:xfrm>
            <a:off x="2339752" y="793558"/>
            <a:ext cx="4312504" cy="207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08" y="3789040"/>
            <a:ext cx="6012160" cy="254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2288" y="4397042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</a:t>
            </a:r>
            <a:r>
              <a:rPr lang="fr-FR" sz="2000" dirty="0">
                <a:latin typeface="Constantia" pitchFamily="18" charset="0"/>
              </a:rPr>
              <a:t>: </a:t>
            </a:r>
            <a:r>
              <a:rPr lang="fr-FR" sz="2000" dirty="0" smtClean="0">
                <a:latin typeface="Constantia" pitchFamily="18" charset="0"/>
              </a:rPr>
              <a:t>réponse à une crise des institutions (gouvernance et expertises)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3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OH comme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objet </a:t>
            </a: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de sociologie politique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96552" y="980728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= concept « flou », « vague », « mal défini », permettant à chaque acteur de reformuler au mieux ses intérêts, sa légitimité et ses compétences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2288" y="3645024"/>
            <a:ext cx="880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OH </a:t>
            </a:r>
            <a:r>
              <a:rPr lang="fr-FR" sz="2000" dirty="0">
                <a:latin typeface="Constantia" pitchFamily="18" charset="0"/>
              </a:rPr>
              <a:t>: </a:t>
            </a:r>
            <a:r>
              <a:rPr lang="fr-FR" sz="2000" dirty="0" smtClean="0">
                <a:latin typeface="Constantia" pitchFamily="18" charset="0"/>
              </a:rPr>
              <a:t>un agenda commun et des compétences complémentaires pour </a:t>
            </a:r>
            <a:r>
              <a:rPr lang="fr-FR" sz="2000" dirty="0">
                <a:latin typeface="Constantia" pitchFamily="18" charset="0"/>
              </a:rPr>
              <a:t>le mener à bien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70272" y="1916832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Légitimité symbolique: OH </a:t>
            </a:r>
            <a:r>
              <a:rPr lang="fr-FR" sz="2000" b="1" dirty="0" smtClean="0">
                <a:latin typeface="Constantia" pitchFamily="18" charset="0"/>
              </a:rPr>
              <a:t>accentue</a:t>
            </a:r>
            <a:r>
              <a:rPr lang="fr-FR" sz="2000" dirty="0" smtClean="0">
                <a:latin typeface="Constantia" pitchFamily="18" charset="0"/>
              </a:rPr>
              <a:t> les </a:t>
            </a:r>
            <a:r>
              <a:rPr lang="fr-FR" sz="2000" dirty="0">
                <a:latin typeface="Constantia" pitchFamily="18" charset="0"/>
              </a:rPr>
              <a:t>points </a:t>
            </a:r>
            <a:r>
              <a:rPr lang="fr-FR" sz="2000" dirty="0" smtClean="0">
                <a:latin typeface="Constantia" pitchFamily="18" charset="0"/>
              </a:rPr>
              <a:t>communs entre </a:t>
            </a:r>
            <a:r>
              <a:rPr lang="fr-FR" sz="2000" dirty="0">
                <a:latin typeface="Constantia" pitchFamily="18" charset="0"/>
              </a:rPr>
              <a:t>les </a:t>
            </a:r>
            <a:r>
              <a:rPr lang="fr-FR" sz="2000" dirty="0" smtClean="0">
                <a:latin typeface="Constantia" pitchFamily="18" charset="0"/>
              </a:rPr>
              <a:t>missions des acteurs et </a:t>
            </a:r>
            <a:r>
              <a:rPr lang="fr-FR" sz="2000" b="1" dirty="0" smtClean="0">
                <a:latin typeface="Constantia" pitchFamily="18" charset="0"/>
              </a:rPr>
              <a:t>atténue</a:t>
            </a:r>
            <a:r>
              <a:rPr lang="fr-FR" sz="2000" dirty="0" smtClean="0">
                <a:latin typeface="Constantia" pitchFamily="18" charset="0"/>
              </a:rPr>
              <a:t> leurs différences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1520" y="2721114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Légitimité opérationnelle: OH </a:t>
            </a:r>
            <a:r>
              <a:rPr lang="fr-FR" sz="2000" b="1" dirty="0" smtClean="0">
                <a:latin typeface="Constantia" pitchFamily="18" charset="0"/>
              </a:rPr>
              <a:t>accentue</a:t>
            </a:r>
            <a:r>
              <a:rPr lang="fr-FR" sz="2000" dirty="0" smtClean="0">
                <a:latin typeface="Constantia" pitchFamily="18" charset="0"/>
              </a:rPr>
              <a:t> les différences entre </a:t>
            </a:r>
            <a:r>
              <a:rPr lang="fr-FR" sz="2000" dirty="0">
                <a:latin typeface="Constantia" pitchFamily="18" charset="0"/>
              </a:rPr>
              <a:t>les </a:t>
            </a:r>
            <a:r>
              <a:rPr lang="fr-FR" sz="2000" dirty="0" smtClean="0">
                <a:latin typeface="Constantia" pitchFamily="18" charset="0"/>
              </a:rPr>
              <a:t>compétences des acteurs et </a:t>
            </a:r>
            <a:r>
              <a:rPr lang="fr-FR" sz="2000" b="1" dirty="0" smtClean="0">
                <a:latin typeface="Constantia" pitchFamily="18" charset="0"/>
              </a:rPr>
              <a:t>atténue</a:t>
            </a:r>
            <a:r>
              <a:rPr lang="fr-FR" sz="2000" dirty="0" smtClean="0">
                <a:latin typeface="Constantia" pitchFamily="18" charset="0"/>
              </a:rPr>
              <a:t> leurs points communs (complémentarité)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0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OH comme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objet </a:t>
            </a: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de sociologie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des sciences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52587"/>
            <a:ext cx="3216892" cy="2645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1881" y="3205425"/>
            <a:ext cx="547260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Angela Cassidy  "One Medicine? Advocating (Inter)</a:t>
            </a:r>
            <a:r>
              <a:rPr lang="en-US" sz="1200" dirty="0" err="1"/>
              <a:t>disciplinarity</a:t>
            </a:r>
            <a:r>
              <a:rPr lang="en-US" sz="1200" dirty="0"/>
              <a:t> at the Interfaces of Animal Health, Human Health, and the Environment", In: Scott  </a:t>
            </a:r>
            <a:r>
              <a:rPr lang="en-US" sz="1200" dirty="0" err="1"/>
              <a:t>Frickel</a:t>
            </a:r>
            <a:r>
              <a:rPr lang="en-US" sz="1200" dirty="0"/>
              <a:t>, M. Albert and B. </a:t>
            </a:r>
            <a:r>
              <a:rPr lang="en-US" sz="1200" dirty="0" err="1"/>
              <a:t>Prainsack</a:t>
            </a:r>
            <a:r>
              <a:rPr lang="en-US" sz="1200" dirty="0"/>
              <a:t> (</a:t>
            </a:r>
            <a:r>
              <a:rPr lang="en-US" sz="1200" dirty="0" err="1"/>
              <a:t>eds</a:t>
            </a:r>
            <a:r>
              <a:rPr lang="en-US" sz="1200" dirty="0"/>
              <a:t>), </a:t>
            </a:r>
            <a:r>
              <a:rPr lang="en-US" sz="1200" i="1" dirty="0"/>
              <a:t>Investigating Interdisciplinary Collaboration: Theory and Practice across Disciplines</a:t>
            </a:r>
            <a:r>
              <a:rPr lang="en-US" sz="1200" dirty="0"/>
              <a:t>: Rutgers University, 2016.</a:t>
            </a:r>
            <a:endParaRPr lang="fr-FR" sz="1200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80280" y="980728"/>
            <a:ext cx="8856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Un troisième récit : 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80280" y="4221088"/>
            <a:ext cx="885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 Apparition de OH : fruit d’interactions longues et fluctuantes entre disciplines scientifiques, entre monde académique et organisations internationales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1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921829"/>
            <a:ext cx="7200800" cy="508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6237312"/>
            <a:ext cx="892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Angela Cassidy  "One Medicine? Advocating (Inter)</a:t>
            </a:r>
            <a:r>
              <a:rPr lang="en-US" sz="1200" dirty="0" err="1"/>
              <a:t>disciplinarity</a:t>
            </a:r>
            <a:r>
              <a:rPr lang="en-US" sz="1200" dirty="0"/>
              <a:t> at the Interfaces of Animal Health, Human Health, and the Environment", In: Scott  </a:t>
            </a:r>
            <a:r>
              <a:rPr lang="en-US" sz="1200" dirty="0" err="1"/>
              <a:t>Frickel</a:t>
            </a:r>
            <a:r>
              <a:rPr lang="en-US" sz="1200" dirty="0"/>
              <a:t>, M. Albert and B. </a:t>
            </a:r>
            <a:r>
              <a:rPr lang="en-US" sz="1200" dirty="0" err="1"/>
              <a:t>Prainsack</a:t>
            </a:r>
            <a:r>
              <a:rPr lang="en-US" sz="1200" dirty="0"/>
              <a:t> (</a:t>
            </a:r>
            <a:r>
              <a:rPr lang="en-US" sz="1200" dirty="0" err="1"/>
              <a:t>eds</a:t>
            </a:r>
            <a:r>
              <a:rPr lang="en-US" sz="1200" dirty="0"/>
              <a:t>), </a:t>
            </a:r>
            <a:r>
              <a:rPr lang="en-US" sz="1200" i="1" dirty="0"/>
              <a:t>Investigating Interdisciplinary Collaboration: Theory and Practice across Disciplines</a:t>
            </a:r>
            <a:r>
              <a:rPr lang="en-US" sz="1200" dirty="0"/>
              <a:t>: Rutgers University, 2016.</a:t>
            </a:r>
            <a:endParaRPr lang="fr-FR" sz="12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OH comme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objet </a:t>
            </a: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de sociologie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des sciences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8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620688"/>
            <a:ext cx="7200800" cy="508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ZoneTexte 6"/>
          <p:cNvSpPr txBox="1">
            <a:spLocks noChangeArrowheads="1"/>
          </p:cNvSpPr>
          <p:nvPr/>
        </p:nvSpPr>
        <p:spPr bwMode="auto">
          <a:xfrm>
            <a:off x="3851275" y="62372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solidFill>
                  <a:schemeClr val="bg2"/>
                </a:solidFill>
              </a:rPr>
              <a:t>Approche</a:t>
            </a:r>
          </a:p>
          <a:p>
            <a:pPr algn="ctr"/>
            <a:r>
              <a:rPr lang="fr-FR" sz="1200">
                <a:solidFill>
                  <a:schemeClr val="bg2"/>
                </a:solidFill>
              </a:rPr>
              <a:t>méthodologique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138094"/>
            <a:ext cx="8713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OH comme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objet </a:t>
            </a:r>
            <a:r>
              <a:rPr lang="fr-FR" sz="3200" dirty="0">
                <a:solidFill>
                  <a:schemeClr val="tx2"/>
                </a:solidFill>
                <a:latin typeface="Constantia" pitchFamily="18" charset="0"/>
              </a:rPr>
              <a:t>de sociologie </a:t>
            </a:r>
            <a:r>
              <a:rPr lang="fr-FR" sz="3200" dirty="0" smtClean="0">
                <a:solidFill>
                  <a:schemeClr val="tx2"/>
                </a:solidFill>
                <a:latin typeface="Constantia" pitchFamily="18" charset="0"/>
              </a:rPr>
              <a:t>des sciences</a:t>
            </a:r>
            <a:endParaRPr lang="fr-FR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23728" y="1556792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One </a:t>
            </a:r>
            <a:r>
              <a:rPr lang="fr-FR" dirty="0" err="1" smtClean="0"/>
              <a:t>Medicine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807171" y="2901730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One World-One </a:t>
            </a:r>
            <a:r>
              <a:rPr lang="fr-FR" dirty="0" err="1" smtClean="0"/>
              <a:t>Health</a:t>
            </a:r>
            <a:endParaRPr lang="fr-FR" dirty="0"/>
          </a:p>
        </p:txBody>
      </p:sp>
      <p:sp>
        <p:nvSpPr>
          <p:cNvPr id="11" name="Double flèche verticale 10"/>
          <p:cNvSpPr/>
          <p:nvPr/>
        </p:nvSpPr>
        <p:spPr>
          <a:xfrm>
            <a:off x="418526" y="1340768"/>
            <a:ext cx="949883" cy="29883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7917" y="4355812"/>
            <a:ext cx="9604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Policy</a:t>
            </a:r>
            <a:endParaRPr lang="fr-FR" i="1" dirty="0"/>
          </a:p>
        </p:txBody>
      </p:sp>
      <p:sp>
        <p:nvSpPr>
          <p:cNvPr id="13" name="Ellipse 12"/>
          <p:cNvSpPr/>
          <p:nvPr/>
        </p:nvSpPr>
        <p:spPr>
          <a:xfrm>
            <a:off x="5796136" y="2335771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One </a:t>
            </a:r>
            <a:r>
              <a:rPr lang="fr-FR" dirty="0" err="1" smtClean="0"/>
              <a:t>Health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139952" y="1748271"/>
            <a:ext cx="21626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Scientific</a:t>
            </a:r>
            <a:r>
              <a:rPr lang="fr-FR" i="1" dirty="0" smtClean="0"/>
              <a:t> issues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272632" y="3945842"/>
            <a:ext cx="27577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Public </a:t>
            </a:r>
            <a:r>
              <a:rPr lang="fr-FR" i="1" dirty="0" err="1" smtClean="0"/>
              <a:t>Health</a:t>
            </a:r>
            <a:r>
              <a:rPr lang="fr-FR" i="1" dirty="0" smtClean="0"/>
              <a:t> </a:t>
            </a:r>
            <a:r>
              <a:rPr lang="fr-FR" i="1" dirty="0" err="1" smtClean="0"/>
              <a:t>Concerns</a:t>
            </a:r>
            <a:endParaRPr lang="fr-FR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35909" y="980728"/>
            <a:ext cx="12117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Research</a:t>
            </a:r>
            <a:endParaRPr lang="fr-FR" i="1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99239" y="5704941"/>
            <a:ext cx="9432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latin typeface="Constantia" pitchFamily="18" charset="0"/>
              </a:rPr>
              <a:t>OH = convergence de deux conceptions/pratiques de la médecine vétérinaire</a:t>
            </a:r>
            <a:endParaRPr lang="fr-FR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5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8539</TotalTime>
  <Words>824</Words>
  <Application>Microsoft Office PowerPoint</Application>
  <PresentationFormat>Affichage à l'écran (4:3)</PresentationFormat>
  <Paragraphs>128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Capitaux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Usages du corps …</dc:title>
  <dc:creator>Ordinateur</dc:creator>
  <cp:lastModifiedBy>Jérôme Michalon</cp:lastModifiedBy>
  <cp:revision>787</cp:revision>
  <cp:lastPrinted>2016-04-22T13:15:43Z</cp:lastPrinted>
  <dcterms:created xsi:type="dcterms:W3CDTF">2012-08-24T15:35:48Z</dcterms:created>
  <dcterms:modified xsi:type="dcterms:W3CDTF">2018-10-19T06:14:24Z</dcterms:modified>
</cp:coreProperties>
</file>