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1" r:id="rId3"/>
    <p:sldId id="263" r:id="rId4"/>
    <p:sldId id="331" r:id="rId5"/>
    <p:sldId id="356" r:id="rId6"/>
    <p:sldId id="333" r:id="rId7"/>
    <p:sldId id="348" r:id="rId8"/>
    <p:sldId id="349" r:id="rId9"/>
    <p:sldId id="350" r:id="rId10"/>
    <p:sldId id="344" r:id="rId11"/>
    <p:sldId id="354" r:id="rId12"/>
    <p:sldId id="315" r:id="rId13"/>
    <p:sldId id="347" r:id="rId14"/>
    <p:sldId id="336" r:id="rId15"/>
    <p:sldId id="323" r:id="rId16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8"/>
    <p:restoredTop sz="95055" autoAdjust="0"/>
  </p:normalViewPr>
  <p:slideViewPr>
    <p:cSldViewPr>
      <p:cViewPr varScale="1">
        <p:scale>
          <a:sx n="120" d="100"/>
          <a:sy n="120" d="100"/>
        </p:scale>
        <p:origin x="16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CCDC-7009-4517-AF0F-82A24CCCAB78}" type="datetimeFigureOut">
              <a:rPr lang="fr-FR" smtClean="0"/>
              <a:pPr/>
              <a:t>01/11/2018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515A-1DA2-47D8-A803-19BCFB967A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7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2FE36-9DB9-45DD-AF43-857F15020619}" type="datetimeFigureOut">
              <a:rPr lang="fr-FR" smtClean="0"/>
              <a:pPr/>
              <a:t>01/11/2018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B9590-75C2-4D30-BCB2-1CFE847EE3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2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6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5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55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7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00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86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9590-75C2-4D30-BCB2-1CFE847EE3A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0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875-1263-47E6-ADC0-3C98A6811C31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41568" y="6517853"/>
            <a:ext cx="802432" cy="3401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AF213A-F5AC-488D-ADC9-E4C803D9B3A6}" type="slidenum">
              <a:rPr lang="fr-FR" smtClean="0"/>
              <a:pPr/>
              <a:t>‹#›</a:t>
            </a:fld>
            <a:r>
              <a:rPr lang="fr-FR" dirty="0"/>
              <a:t> / 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3547-E4C9-4CBF-97F5-DEACCF110E7A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E00C-724E-45FA-AB17-F804B37333CB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DCE-904D-44D3-8284-26DE0EE6A5D3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BB15-23D5-4641-9B53-D33556C1260C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7BCF-8B09-422C-9E52-C73688EF91D4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FD50-3BAF-4F5F-9E16-5C962347B114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1363-99FE-4ACD-B658-2C1E317591FF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D5-FA50-4E16-BD28-3FC7C336EF30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54B-72BA-4CA1-A30A-1D433344FE0D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67B0-D86B-4489-A2FF-DB75E3486D60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F658-AF44-44AC-8CF0-602C4007EF16}" type="datetime1">
              <a:rPr lang="fr-FR" smtClean="0"/>
              <a:pPr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4F2F-E53D-444B-9091-45F52A69B49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F7FA7BCE-268F-3547-B2E1-1266D9586A92}"/>
              </a:ext>
            </a:extLst>
          </p:cNvPr>
          <p:cNvSpPr txBox="1">
            <a:spLocks/>
          </p:cNvSpPr>
          <p:nvPr/>
        </p:nvSpPr>
        <p:spPr>
          <a:xfrm>
            <a:off x="142844" y="2786058"/>
            <a:ext cx="88519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/>
              <a:t>L’apport des SHS dans une démarche OneHealth</a:t>
            </a:r>
            <a:endParaRPr lang="fr-FR" altLang="fr-FR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xmlns="" id="{9E1CF012-1746-4445-B23C-FD5E8D6A6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144000" cy="1749425"/>
          </a:xfrm>
        </p:spPr>
        <p:txBody>
          <a:bodyPr/>
          <a:lstStyle/>
          <a:p>
            <a:pPr eaLnBrk="1" hangingPunct="1"/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fr-FR" alt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Nicolas Lainé</a:t>
            </a:r>
            <a:endParaRPr lang="fr-FR" alt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fr-FR" alt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fr-FR" alt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fr-FR" alt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fr-FR" alt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fr-FR" alt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BE04B7F3-20BD-F44B-8EBE-8C351EABD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8004"/>
            <a:ext cx="9144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Chercheur associé, Laboratoire d’anthropologie sociale (UMR 7130 CNRS)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Institut de Recherche sur l’Asie du Sud-Est Contemporain (IRASEC/ Bangkok)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r-FR" altLang="fr-F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52" y="285728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00" b="1" dirty="0"/>
              <a:t>Symposium «One </a:t>
            </a:r>
            <a:r>
              <a:rPr lang="fr-FR" sz="2100" b="1" dirty="0" err="1"/>
              <a:t>Health</a:t>
            </a:r>
            <a:r>
              <a:rPr lang="fr-FR" sz="2100" b="1" dirty="0"/>
              <a:t> / Une seule santé», programme et concept, au prisme des sciences humaines et sociales</a:t>
            </a:r>
          </a:p>
          <a:p>
            <a:pPr algn="ctr"/>
            <a:r>
              <a:rPr lang="fr-FR" sz="2100" b="1" dirty="0"/>
              <a:t>MNHN- 19 octobre 2018</a:t>
            </a:r>
            <a:endParaRPr lang="fr-FR" sz="2100" dirty="0"/>
          </a:p>
        </p:txBody>
      </p:sp>
      <p:sp>
        <p:nvSpPr>
          <p:cNvPr id="52226" name="AutoShape 2" descr="https://www.dim1health.com/wp-content/uploads/2018/08/Capture.png"/>
          <p:cNvSpPr>
            <a:spLocks noChangeAspect="1" noChangeArrowheads="1"/>
          </p:cNvSpPr>
          <p:nvPr/>
        </p:nvSpPr>
        <p:spPr bwMode="auto">
          <a:xfrm>
            <a:off x="0" y="0"/>
            <a:ext cx="609600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2227" name="Picture 3" descr="F:\logo-DIM1health-I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849" y="285729"/>
            <a:ext cx="2261151" cy="1214446"/>
          </a:xfrm>
          <a:prstGeom prst="rect">
            <a:avLst/>
          </a:prstGeom>
          <a:noFill/>
        </p:spPr>
      </p:pic>
      <p:pic>
        <p:nvPicPr>
          <p:cNvPr id="52229" name="Picture 5" descr="F:\MNHN-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14291"/>
            <a:ext cx="1428728" cy="165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3">
            <a:extLst>
              <a:ext uri="{FF2B5EF4-FFF2-40B4-BE49-F238E27FC236}">
                <a16:creationId xmlns:a16="http://schemas.microsoft.com/office/drawing/2014/main" xmlns="" id="{D43F589A-0921-1A43-BFE3-A129C64CF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99425" cy="607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1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18EBE3-4007-7746-BA04-C022E1E61C1E}"/>
              </a:ext>
            </a:extLst>
          </p:cNvPr>
          <p:cNvSpPr/>
          <p:nvPr/>
        </p:nvSpPr>
        <p:spPr>
          <a:xfrm>
            <a:off x="323528" y="1196752"/>
            <a:ext cx="8352928" cy="516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 algn="just">
              <a:lnSpc>
                <a:spcPct val="115000"/>
              </a:lnSpc>
            </a:pPr>
            <a:r>
              <a:rPr lang="fr-FR" sz="2400" b="1" dirty="0">
                <a:cs typeface="Cambria" panose="02040503050406030204" pitchFamily="18" charset="0"/>
              </a:rPr>
              <a:t> - SHS œuvrent à démêler à comprendre les facteurs sociaux et culturels qui permettent aux pathogènes de franchir la barrière interespèces. </a:t>
            </a:r>
          </a:p>
          <a:p>
            <a:pPr indent="17463" algn="just">
              <a:lnSpc>
                <a:spcPct val="115000"/>
              </a:lnSpc>
            </a:pPr>
            <a:endParaRPr lang="fr-FR" sz="2400" b="1" dirty="0">
              <a:cs typeface="Cambria" panose="02040503050406030204" pitchFamily="18" charset="0"/>
            </a:endParaRPr>
          </a:p>
          <a:p>
            <a:pPr indent="17463" algn="just">
              <a:lnSpc>
                <a:spcPct val="115000"/>
              </a:lnSpc>
            </a:pPr>
            <a:r>
              <a:rPr lang="fr-FR" sz="2400" dirty="0"/>
              <a:t>- </a:t>
            </a:r>
            <a:r>
              <a:rPr lang="fr-FR" sz="2400" b="1" dirty="0"/>
              <a:t>L'apparition de zoonoses n'est pas un processus purement biologique. </a:t>
            </a:r>
            <a:r>
              <a:rPr lang="fr-FR" sz="2400" dirty="0"/>
              <a:t>La transmission de maladies d'un animal à l'autre dépend de la façon dont les populations pensent et interagissent avec les animaux. </a:t>
            </a:r>
          </a:p>
          <a:p>
            <a:pPr indent="17463" algn="just">
              <a:lnSpc>
                <a:spcPct val="115000"/>
              </a:lnSpc>
            </a:pPr>
            <a:endParaRPr lang="fr-FR" sz="2400" b="1" dirty="0">
              <a:cs typeface="Cambria" panose="02040503050406030204" pitchFamily="18" charset="0"/>
            </a:endParaRPr>
          </a:p>
          <a:p>
            <a:pPr indent="17463" algn="just">
              <a:lnSpc>
                <a:spcPct val="115000"/>
              </a:lnSpc>
            </a:pPr>
            <a:r>
              <a:rPr lang="fr-FR" sz="2400" b="1" dirty="0">
                <a:cs typeface="Cambria" panose="02040503050406030204" pitchFamily="18" charset="0"/>
              </a:rPr>
              <a:t>- Démêler les enjeux propres à chaque situation :  au Laos, enjeu sanitaire de la TB se mêle à celui de la conservation d’une espèce menacée.  </a:t>
            </a:r>
            <a:endParaRPr lang="fr-FR" sz="240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5231DCA-0DDD-694E-B464-3C44701B30E9}"/>
              </a:ext>
            </a:extLst>
          </p:cNvPr>
          <p:cNvSpPr txBox="1"/>
          <p:nvPr/>
        </p:nvSpPr>
        <p:spPr>
          <a:xfrm>
            <a:off x="323528" y="116632"/>
            <a:ext cx="463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❶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  Prévention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267760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532101-ED43-CE45-B4B6-31728F89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" y="5578735"/>
            <a:ext cx="819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 </a:t>
            </a:r>
            <a:endParaRPr lang="fr-FR" altLang="fr-FR" sz="2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116632"/>
            <a:ext cx="3955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❷  Gestion des crises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2910" y="1327650"/>
            <a:ext cx="76438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Promotion des mesures sanitaires 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« </a:t>
            </a:r>
            <a:r>
              <a:rPr kumimoji="0" lang="fr-FR" sz="24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Health</a:t>
            </a:r>
            <a:r>
              <a:rPr kumimoji="0" lang="fr-FR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 </a:t>
            </a:r>
            <a:r>
              <a:rPr kumimoji="0" lang="fr-FR" sz="24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promoters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 »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>
                <a:latin typeface="+mj-lt"/>
                <a:cs typeface="Cambria" pitchFamily="18" charset="0"/>
              </a:rPr>
              <a:t>- </a:t>
            </a:r>
            <a:r>
              <a:rPr lang="fr-FR" sz="2400" b="1" dirty="0">
                <a:latin typeface="+mj-lt"/>
                <a:cs typeface="Cambria" pitchFamily="18" charset="0"/>
              </a:rPr>
              <a:t>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enforcer les liens 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entre communautés et les acteurs institutionnels  (enjeu de pouvoirs)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fr-F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>
                <a:latin typeface="+mj-lt"/>
                <a:cs typeface="Cambria" pitchFamily="18" charset="0"/>
              </a:rPr>
              <a:t>- Eclairer la 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compréhension entre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mbria" pitchFamily="18" charset="0"/>
              </a:rPr>
              <a:t>la représentation biomédicale de virus et les interprétations locales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1622DDE-AA05-4740-A716-D9C513D14D01}"/>
              </a:ext>
            </a:extLst>
          </p:cNvPr>
          <p:cNvSpPr txBox="1"/>
          <p:nvPr/>
        </p:nvSpPr>
        <p:spPr>
          <a:xfrm>
            <a:off x="1092538" y="4970103"/>
            <a:ext cx="6744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Médiation/dialogue entre différentes formes de savoirs engagés sur le terrain</a:t>
            </a:r>
          </a:p>
        </p:txBody>
      </p:sp>
    </p:spTree>
    <p:extLst>
      <p:ext uri="{BB962C8B-B14F-4D97-AF65-F5344CB8AC3E}">
        <p14:creationId xmlns:p14="http://schemas.microsoft.com/office/powerpoint/2010/main" val="33884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2" y="1090986"/>
            <a:ext cx="8513064" cy="471668"/>
          </a:xfrm>
        </p:spPr>
        <p:txBody>
          <a:bodyPr>
            <a:noAutofit/>
          </a:bodyPr>
          <a:lstStyle/>
          <a:p>
            <a:pPr algn="ctr"/>
            <a:r>
              <a:rPr lang="fr-FR" sz="2700" b="1" dirty="0"/>
              <a:t>Médecine des remèdes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542" y="2393987"/>
            <a:ext cx="3552395" cy="26642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4" y="1996455"/>
            <a:ext cx="3912178" cy="29341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D41EFC5-5D84-EF4F-ABFC-A4580549ACF2}"/>
              </a:ext>
            </a:extLst>
          </p:cNvPr>
          <p:cNvSpPr txBox="1"/>
          <p:nvPr/>
        </p:nvSpPr>
        <p:spPr>
          <a:xfrm>
            <a:off x="251520" y="116632"/>
            <a:ext cx="431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❸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  Solutions Apportées </a:t>
            </a:r>
          </a:p>
        </p:txBody>
      </p:sp>
    </p:spTree>
    <p:extLst>
      <p:ext uri="{BB962C8B-B14F-4D97-AF65-F5344CB8AC3E}">
        <p14:creationId xmlns:p14="http://schemas.microsoft.com/office/powerpoint/2010/main" val="197634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>
            <a:extLst>
              <a:ext uri="{FF2B5EF4-FFF2-40B4-BE49-F238E27FC236}">
                <a16:creationId xmlns:a16="http://schemas.microsoft.com/office/drawing/2014/main" xmlns="" id="{C32BDA07-868D-7044-A762-0ECE67C9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2201"/>
            <a:ext cx="2736304" cy="345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7">
            <a:extLst>
              <a:ext uri="{FF2B5EF4-FFF2-40B4-BE49-F238E27FC236}">
                <a16:creationId xmlns:a16="http://schemas.microsoft.com/office/drawing/2014/main" xmlns="" id="{3C46D1A9-A618-EC4D-8C28-8A80273D8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6043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2CC9BCB-776C-D044-87B5-E16811C0781A}"/>
              </a:ext>
            </a:extLst>
          </p:cNvPr>
          <p:cNvSpPr txBox="1"/>
          <p:nvPr/>
        </p:nvSpPr>
        <p:spPr>
          <a:xfrm>
            <a:off x="251520" y="116632"/>
            <a:ext cx="431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❸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  Solutions Apportées </a:t>
            </a:r>
          </a:p>
        </p:txBody>
      </p:sp>
      <p:sp>
        <p:nvSpPr>
          <p:cNvPr id="16" name="ZoneTexte 2">
            <a:extLst>
              <a:ext uri="{FF2B5EF4-FFF2-40B4-BE49-F238E27FC236}">
                <a16:creationId xmlns:a16="http://schemas.microsoft.com/office/drawing/2014/main" xmlns="" id="{5FDAB7B1-0B69-3249-AB95-BFC968B0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96" y="5629228"/>
            <a:ext cx="3134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Constitution d’herbiers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5FDAB7B1-0B69-3249-AB95-BFC968B0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008883"/>
            <a:ext cx="3252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/>
              <a:t>Savoir </a:t>
            </a:r>
            <a:r>
              <a:rPr lang="fr-FR" altLang="fr-FR" sz="2700" b="1" dirty="0"/>
              <a:t>des</a:t>
            </a:r>
            <a:r>
              <a:rPr lang="fr-FR" altLang="fr-FR" b="1" dirty="0"/>
              <a:t> éléphants</a:t>
            </a:r>
          </a:p>
        </p:txBody>
      </p:sp>
    </p:spTree>
    <p:extLst>
      <p:ext uri="{BB962C8B-B14F-4D97-AF65-F5344CB8AC3E}">
        <p14:creationId xmlns:p14="http://schemas.microsoft.com/office/powerpoint/2010/main" val="3116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2A30AB3-BD79-2D40-A44F-BEDCCDA2DA05}"/>
              </a:ext>
            </a:extLst>
          </p:cNvPr>
          <p:cNvSpPr txBox="1"/>
          <p:nvPr/>
        </p:nvSpPr>
        <p:spPr>
          <a:xfrm>
            <a:off x="179512" y="188640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tx2"/>
                </a:solidFill>
              </a:rPr>
              <a:t>  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  <a:r>
              <a:rPr lang="fr-FR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CC6BEF-DD30-E84B-984A-FB39070112BF}"/>
              </a:ext>
            </a:extLst>
          </p:cNvPr>
          <p:cNvSpPr/>
          <p:nvPr/>
        </p:nvSpPr>
        <p:spPr>
          <a:xfrm>
            <a:off x="251520" y="1511496"/>
            <a:ext cx="85455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b="1" dirty="0"/>
              <a:t>OneHealth : vision élargie de la santé, celle des animaux, des hommes et plus généralement de l’environnement.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b="1" dirty="0"/>
              <a:t>Savoirs locaux parfois oubliés ou étouffés par les mesures globales alors qu’ils pourraient être de véritables sentinelles.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b="1" dirty="0"/>
              <a:t>Relocaliser le global </a:t>
            </a:r>
            <a:r>
              <a:rPr lang="fr-FR" sz="2400" dirty="0"/>
              <a:t> (Latour)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D260F4-BA37-F741-9BF2-E785BD8CFFC2}"/>
              </a:ext>
            </a:extLst>
          </p:cNvPr>
          <p:cNvSpPr/>
          <p:nvPr/>
        </p:nvSpPr>
        <p:spPr>
          <a:xfrm>
            <a:off x="179512" y="357301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983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F7FA7BCE-268F-3547-B2E1-1266D9586A92}"/>
              </a:ext>
            </a:extLst>
          </p:cNvPr>
          <p:cNvSpPr txBox="1">
            <a:spLocks/>
          </p:cNvSpPr>
          <p:nvPr/>
        </p:nvSpPr>
        <p:spPr>
          <a:xfrm>
            <a:off x="292100" y="2214554"/>
            <a:ext cx="88519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/>
              <a:t>1- Prévention d’émergence de maladie &gt;</a:t>
            </a:r>
            <a:r>
              <a:rPr lang="fr-FR" sz="2800" b="1" i="1" dirty="0"/>
              <a:t>surveillance</a:t>
            </a:r>
            <a:endParaRPr lang="fr-FR" sz="2800" i="1" dirty="0"/>
          </a:p>
          <a:p>
            <a:pPr algn="l"/>
            <a:r>
              <a:rPr lang="fr-FR" sz="2800" b="1" dirty="0"/>
              <a:t> </a:t>
            </a:r>
            <a:endParaRPr lang="fr-FR" sz="2800" dirty="0"/>
          </a:p>
          <a:p>
            <a:pPr algn="l"/>
            <a:r>
              <a:rPr lang="fr-FR" sz="2800" b="1" dirty="0"/>
              <a:t>2- Gestion de crise&gt; </a:t>
            </a:r>
            <a:r>
              <a:rPr lang="fr-FR" sz="2800" b="1" i="1" dirty="0"/>
              <a:t>rôle de médiateurs des SHS </a:t>
            </a:r>
            <a:endParaRPr lang="fr-FR" sz="2800" i="1" dirty="0"/>
          </a:p>
          <a:p>
            <a:pPr algn="l"/>
            <a:r>
              <a:rPr lang="fr-FR" sz="2800" b="1" dirty="0"/>
              <a:t> </a:t>
            </a:r>
            <a:endParaRPr lang="fr-FR" sz="2800" dirty="0"/>
          </a:p>
          <a:p>
            <a:pPr algn="l"/>
            <a:r>
              <a:rPr lang="fr-FR" sz="2800" b="1" dirty="0"/>
              <a:t>3- Des solutions apportées  &gt; </a:t>
            </a:r>
            <a:r>
              <a:rPr lang="fr-FR" sz="2800" b="1" i="1" dirty="0" err="1"/>
              <a:t>co</a:t>
            </a:r>
            <a:r>
              <a:rPr lang="fr-FR" sz="2800" b="1" i="1" dirty="0"/>
              <a:t> construction de savoirs </a:t>
            </a:r>
            <a:endParaRPr lang="fr-FR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6632"/>
            <a:ext cx="189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  Contexte</a:t>
            </a: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xmlns="" id="{CBE5FE5B-7A66-DF4A-9D10-D7E498C4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95" y="5805264"/>
            <a:ext cx="774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 Morand S. 2016, </a:t>
            </a:r>
            <a:r>
              <a:rPr lang="fr-FR" altLang="fr-FR" sz="1800" i="1" dirty="0"/>
              <a:t>La prochaine peste</a:t>
            </a:r>
            <a:r>
              <a:rPr lang="fr-FR" altLang="fr-FR" sz="1800" dirty="0"/>
              <a:t>, Paris: Fayard, p. 208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 (</a:t>
            </a:r>
            <a:r>
              <a:rPr lang="fr-FR" altLang="fr-FR" sz="1400" dirty="0"/>
              <a:t>réalisé d’après </a:t>
            </a:r>
            <a:r>
              <a:rPr lang="fr-FR" altLang="fr-FR" sz="1400" dirty="0" err="1"/>
              <a:t>Smil</a:t>
            </a:r>
            <a:r>
              <a:rPr lang="fr-FR" altLang="fr-FR" sz="1400" dirty="0"/>
              <a:t> V., 2002, </a:t>
            </a:r>
            <a:r>
              <a:rPr lang="fr-FR" altLang="fr-FR" sz="1400" i="1" dirty="0"/>
              <a:t>The </a:t>
            </a:r>
            <a:r>
              <a:rPr lang="fr-FR" altLang="fr-FR" sz="1400" i="1" dirty="0" err="1"/>
              <a:t>Earth's</a:t>
            </a:r>
            <a:r>
              <a:rPr lang="fr-FR" altLang="fr-FR" sz="1400" i="1" dirty="0"/>
              <a:t> </a:t>
            </a:r>
            <a:r>
              <a:rPr lang="fr-FR" altLang="fr-FR" sz="1400" i="1" dirty="0" err="1"/>
              <a:t>Biosphere</a:t>
            </a:r>
            <a:r>
              <a:rPr lang="fr-FR" altLang="fr-FR" sz="1400" i="1" dirty="0"/>
              <a:t>. Evolution, Dynamics, and Change</a:t>
            </a:r>
            <a:r>
              <a:rPr lang="fr-FR" altLang="fr-FR" sz="1400" dirty="0"/>
              <a:t>, MIT </a:t>
            </a:r>
            <a:r>
              <a:rPr lang="fr-FR" altLang="fr-FR" sz="1400" dirty="0" err="1"/>
              <a:t>Press</a:t>
            </a:r>
            <a:r>
              <a:rPr lang="fr-FR" altLang="fr-FR" sz="1800" dirty="0"/>
              <a:t>)</a:t>
            </a:r>
            <a:r>
              <a:rPr lang="fr-FR" altLang="fr-FR" sz="1800" i="1" dirty="0"/>
              <a:t> </a:t>
            </a:r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xmlns="" id="{201532D1-C1B3-6E40-87CB-AA457C18F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488" y="1017600"/>
            <a:ext cx="883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2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55A27AB-1BC2-4B44-B972-C68BA6FD303C}"/>
              </a:ext>
            </a:extLst>
          </p:cNvPr>
          <p:cNvSpPr txBox="1"/>
          <p:nvPr/>
        </p:nvSpPr>
        <p:spPr>
          <a:xfrm>
            <a:off x="1579150" y="620688"/>
            <a:ext cx="584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800" b="1" dirty="0"/>
              <a:t>Une planète dominée par les animaux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C85C20E9-7C75-1F4B-8148-353BE56A7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9"/>
          <a:stretch/>
        </p:blipFill>
        <p:spPr>
          <a:xfrm>
            <a:off x="663245" y="1112055"/>
            <a:ext cx="7797187" cy="4746129"/>
          </a:xfrm>
          <a:prstGeom prst="rect">
            <a:avLst/>
          </a:prstGeom>
        </p:spPr>
      </p:pic>
      <p:sp>
        <p:nvSpPr>
          <p:cNvPr id="11" name="ZoneTexte 5">
            <a:extLst>
              <a:ext uri="{FF2B5EF4-FFF2-40B4-BE49-F238E27FC236}">
                <a16:creationId xmlns:a16="http://schemas.microsoft.com/office/drawing/2014/main" xmlns="" id="{3EE2558D-DD58-A243-908F-457B9B2E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513" y="1412776"/>
            <a:ext cx="495080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800" b="1" dirty="0"/>
              <a:t>HUMAINS: 18%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fr-FR" altLang="fr-FR" sz="1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800" b="1" dirty="0"/>
              <a:t>ANIMAUX DOMESTIQUES : 80% </a:t>
            </a:r>
            <a:r>
              <a:rPr lang="fr-FR" altLang="fr-FR" sz="1600" i="1" dirty="0"/>
              <a:t>( bovins 61%, porcins 12% + caprins, ovins, chevaux, dromadaires et volaille)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fr-FR" altLang="fr-FR" sz="1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800" b="1" dirty="0"/>
              <a:t>FAUNE SAUVAGE: 2%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fr-FR" altLang="fr-FR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532101-ED43-CE45-B4B6-31728F89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" y="5578735"/>
            <a:ext cx="819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 </a:t>
            </a:r>
            <a:endParaRPr lang="fr-FR" altLang="fr-FR" sz="210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0EFB9FAE-E77C-2541-817B-4C9E21A144A1}"/>
              </a:ext>
            </a:extLst>
          </p:cNvPr>
          <p:cNvSpPr txBox="1">
            <a:spLocks/>
          </p:cNvSpPr>
          <p:nvPr/>
        </p:nvSpPr>
        <p:spPr>
          <a:xfrm>
            <a:off x="176211" y="1124744"/>
            <a:ext cx="8791575" cy="1752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  <a:r>
              <a:rPr lang="fr-FR" sz="24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ôle des savoirs locaux </a:t>
            </a:r>
            <a:r>
              <a:rPr lang="fr-FR" sz="24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face aux défis que représentent les préoccupations mondiales liées à la santé humaine et animale en lien avec la conservation de la biodiversité.  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fr-FR" sz="2400" b="1" dirty="0">
                <a:solidFill>
                  <a:schemeClr val="tx1"/>
                </a:solidFill>
              </a:rPr>
              <a:t>Diversité </a:t>
            </a:r>
            <a:r>
              <a:rPr lang="fr-FR" sz="2400" b="1" dirty="0" err="1">
                <a:solidFill>
                  <a:schemeClr val="tx1"/>
                </a:solidFill>
              </a:rPr>
              <a:t>bioculturelle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: diversité de la vie dans toutes ses manifestations (biologique, culturelle et linguistique) reliées entre elles au sein d'un système socio-écologique complexe et adaptable (</a:t>
            </a:r>
            <a:r>
              <a:rPr lang="fr-FR" sz="2400" dirty="0" err="1">
                <a:solidFill>
                  <a:schemeClr val="tx1"/>
                </a:solidFill>
              </a:rPr>
              <a:t>Maffi</a:t>
            </a:r>
            <a:r>
              <a:rPr lang="fr-FR" sz="2400" dirty="0">
                <a:solidFill>
                  <a:schemeClr val="tx1"/>
                </a:solidFill>
              </a:rPr>
              <a:t>, 2005).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fr-FR" sz="2400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algn="just">
              <a:buFont typeface="Wingdings" charset="2"/>
              <a:buChar char="Ø"/>
              <a:defRPr/>
            </a:pP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16632"/>
            <a:ext cx="719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  Travaux sur les relations homme/animal</a:t>
            </a:r>
          </a:p>
        </p:txBody>
      </p:sp>
    </p:spTree>
    <p:extLst>
      <p:ext uri="{BB962C8B-B14F-4D97-AF65-F5344CB8AC3E}">
        <p14:creationId xmlns:p14="http://schemas.microsoft.com/office/powerpoint/2010/main" val="5686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F7FA7BCE-268F-3547-B2E1-1266D9586A92}"/>
              </a:ext>
            </a:extLst>
          </p:cNvPr>
          <p:cNvSpPr txBox="1">
            <a:spLocks/>
          </p:cNvSpPr>
          <p:nvPr/>
        </p:nvSpPr>
        <p:spPr>
          <a:xfrm>
            <a:off x="292100" y="2214554"/>
            <a:ext cx="88519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/>
              <a:t>1- Prévention d’émergence de maladie &gt;</a:t>
            </a:r>
            <a:r>
              <a:rPr lang="fr-FR" sz="2800" b="1" i="1" dirty="0"/>
              <a:t>surveillance</a:t>
            </a:r>
            <a:endParaRPr lang="fr-FR" sz="2800" i="1" dirty="0"/>
          </a:p>
          <a:p>
            <a:pPr algn="l"/>
            <a:r>
              <a:rPr lang="fr-FR" sz="2800" b="1" dirty="0"/>
              <a:t> </a:t>
            </a:r>
            <a:endParaRPr lang="fr-FR" sz="2800" dirty="0"/>
          </a:p>
          <a:p>
            <a:pPr algn="l"/>
            <a:r>
              <a:rPr lang="fr-FR" sz="2800" b="1" dirty="0"/>
              <a:t>2- Gestion de crise&gt; </a:t>
            </a:r>
            <a:r>
              <a:rPr lang="fr-FR" sz="2800" b="1" i="1" dirty="0"/>
              <a:t>rôle de médiateurs des SHS </a:t>
            </a:r>
            <a:endParaRPr lang="fr-FR" sz="2800" i="1" dirty="0"/>
          </a:p>
          <a:p>
            <a:pPr algn="l"/>
            <a:r>
              <a:rPr lang="fr-FR" sz="2800" b="1" dirty="0"/>
              <a:t> </a:t>
            </a:r>
            <a:endParaRPr lang="fr-FR" sz="2800" dirty="0"/>
          </a:p>
          <a:p>
            <a:pPr algn="l"/>
            <a:r>
              <a:rPr lang="fr-FR" sz="2800" b="1" dirty="0"/>
              <a:t>3- Des solutions apportées  &gt; </a:t>
            </a:r>
            <a:r>
              <a:rPr lang="fr-FR" sz="2800" b="1" i="1" dirty="0" err="1"/>
              <a:t>co</a:t>
            </a:r>
            <a:r>
              <a:rPr lang="fr-FR" sz="2800" b="1" i="1" dirty="0"/>
              <a:t> construction de savoirs </a:t>
            </a:r>
            <a:endParaRPr lang="fr-FR" sz="2800" i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99D1E4B-4DAA-2244-9874-DE4879ABB85C}"/>
              </a:ext>
            </a:extLst>
          </p:cNvPr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Rôle et la place des populations locales et de leurs savoirs</a:t>
            </a:r>
            <a:r>
              <a:rPr lang="fr-FR" sz="2800" dirty="0"/>
              <a:t>, en les considérant locaux constituent de véritables </a:t>
            </a:r>
            <a:r>
              <a:rPr lang="fr-FR" sz="2800" b="1" dirty="0"/>
              <a:t>« </a:t>
            </a:r>
            <a:r>
              <a:rPr lang="fr-FR" sz="2800" b="1" i="1" dirty="0"/>
              <a:t>nœuds culturels au sein des réseaux globaux </a:t>
            </a:r>
            <a:r>
              <a:rPr lang="fr-FR" sz="2800" b="1" dirty="0"/>
              <a:t>» (</a:t>
            </a:r>
            <a:r>
              <a:rPr lang="fr-FR" sz="2800" b="1" dirty="0" err="1"/>
              <a:t>Tsing</a:t>
            </a:r>
            <a:r>
              <a:rPr lang="fr-FR" sz="2800" b="1" dirty="0"/>
              <a:t> 2003 :164).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928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phixang.tiff">
            <a:extLst>
              <a:ext uri="{FF2B5EF4-FFF2-40B4-BE49-F238E27FC236}">
                <a16:creationId xmlns:a16="http://schemas.microsoft.com/office/drawing/2014/main" xmlns="" id="{D0ABF175-14EF-A248-9EFD-4554FEDFD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3098982"/>
            <a:ext cx="2185443" cy="3209921"/>
          </a:xfrm>
          <a:prstGeom prst="rect">
            <a:avLst/>
          </a:prstGeom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xmlns="" id="{5FA550CB-622E-9A4D-B47C-47A341414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518149"/>
            <a:ext cx="257651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>
            <a:extLst>
              <a:ext uri="{FF2B5EF4-FFF2-40B4-BE49-F238E27FC236}">
                <a16:creationId xmlns:a16="http://schemas.microsoft.com/office/drawing/2014/main" xmlns="" id="{871B85DD-197E-C446-9783-0BD3E2000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156094"/>
            <a:ext cx="2427287" cy="313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2">
            <a:extLst>
              <a:ext uri="{FF2B5EF4-FFF2-40B4-BE49-F238E27FC236}">
                <a16:creationId xmlns:a16="http://schemas.microsoft.com/office/drawing/2014/main" xmlns="" id="{E5EA3B81-F221-7741-8ACF-A390E921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5524858"/>
            <a:ext cx="2755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b="1" i="1" dirty="0"/>
              <a:t>Extrait de manuscrit (Thamla)</a:t>
            </a:r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xmlns="" id="{FBD34407-6095-F043-8EC6-133B45B5F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2" y="6258798"/>
            <a:ext cx="4405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b="1" i="1" dirty="0"/>
              <a:t>Evocation d’esprits pour protéger les éléphants</a:t>
            </a:r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xmlns="" id="{DE0B9F85-A33D-8A4A-8B10-EB8B4F93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6240031"/>
            <a:ext cx="3081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b="1" i="1" dirty="0"/>
              <a:t>Cérémonie de rappel d’âmes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528" y="116632"/>
            <a:ext cx="463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❶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  Prévention des risques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22571C-878C-D041-B739-F15102BA1D72}"/>
              </a:ext>
            </a:extLst>
          </p:cNvPr>
          <p:cNvSpPr/>
          <p:nvPr/>
        </p:nvSpPr>
        <p:spPr>
          <a:xfrm>
            <a:off x="514809" y="1972619"/>
            <a:ext cx="8470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- Evaluer l'impact de cette surveillance et la place des savoirs locaux dans ce dispositif. 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5F031A-2E0A-6841-8224-9D907F86298D}"/>
              </a:ext>
            </a:extLst>
          </p:cNvPr>
          <p:cNvSpPr/>
          <p:nvPr/>
        </p:nvSpPr>
        <p:spPr>
          <a:xfrm>
            <a:off x="514809" y="1020273"/>
            <a:ext cx="809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- Recherche au Laos sur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la perception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de la TB  des éléphants  par les populations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174" y="1476637"/>
            <a:ext cx="3858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50000"/>
              </a:lnSpc>
              <a:buFont typeface="Arial"/>
              <a:buChar char="•"/>
              <a:defRPr/>
            </a:pPr>
            <a:endParaRPr lang="en-US" sz="240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400" b="1" dirty="0"/>
              <a:t>Province de Sayabouli (Nord-</a:t>
            </a:r>
            <a:r>
              <a:rPr lang="en-US" sz="2400" b="1" dirty="0" err="1"/>
              <a:t>Ouest</a:t>
            </a:r>
            <a:r>
              <a:rPr lang="en-US" sz="2400" b="1" dirty="0"/>
              <a:t>) </a:t>
            </a:r>
            <a:r>
              <a:rPr lang="en-US" sz="2400" dirty="0" err="1"/>
              <a:t>dans</a:t>
            </a:r>
            <a:r>
              <a:rPr lang="en-US" sz="2400" dirty="0"/>
              <a:t> les districts de Hongsa et de  Muang </a:t>
            </a:r>
            <a:r>
              <a:rPr lang="en-US" sz="2400" dirty="0" err="1"/>
              <a:t>Ngeun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/>
              <a:buChar char="•"/>
              <a:defRPr/>
            </a:pPr>
            <a:endParaRPr lang="en-US" sz="240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err="1"/>
              <a:t>Enqu</a:t>
            </a:r>
            <a:r>
              <a:rPr lang="fr-FR" sz="2400" dirty="0" err="1"/>
              <a:t>ête</a:t>
            </a:r>
            <a:r>
              <a:rPr lang="fr-FR" sz="2400" dirty="0"/>
              <a:t> dans les </a:t>
            </a:r>
            <a:r>
              <a:rPr lang="en-US" sz="2400" b="1" u="sng" dirty="0"/>
              <a:t>villages</a:t>
            </a:r>
            <a:r>
              <a:rPr lang="en-US" sz="2400" dirty="0"/>
              <a:t> </a:t>
            </a:r>
            <a:r>
              <a:rPr lang="en-US" sz="2400" dirty="0" err="1"/>
              <a:t>parmi</a:t>
            </a:r>
            <a:r>
              <a:rPr lang="en-US" sz="2400" dirty="0"/>
              <a:t> les </a:t>
            </a:r>
            <a:r>
              <a:rPr lang="en-US" sz="2400" dirty="0" err="1"/>
              <a:t>communautés</a:t>
            </a:r>
            <a:r>
              <a:rPr lang="en-US" sz="2400" dirty="0"/>
              <a:t> Tai-Lao et Tai-Lue. </a:t>
            </a:r>
          </a:p>
          <a:p>
            <a:pPr marL="342900" indent="-342900" algn="just">
              <a:buFont typeface="Arial"/>
              <a:buChar char="•"/>
              <a:defRPr/>
            </a:pPr>
            <a:endParaRPr lang="fr-FR" sz="2400" dirty="0"/>
          </a:p>
          <a:p>
            <a:pPr marL="342900" indent="-342900" algn="just">
              <a:lnSpc>
                <a:spcPct val="50000"/>
              </a:lnSpc>
              <a:buFont typeface="Arial"/>
              <a:buChar char="•"/>
              <a:defRPr/>
            </a:pPr>
            <a:endParaRPr lang="en-US" sz="240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400" dirty="0"/>
              <a:t>Sayabouli: plus </a:t>
            </a:r>
            <a:r>
              <a:rPr lang="en-US" sz="2400" dirty="0" err="1"/>
              <a:t>importante</a:t>
            </a:r>
            <a:r>
              <a:rPr lang="en-US" sz="2400" dirty="0"/>
              <a:t> population </a:t>
            </a:r>
            <a:r>
              <a:rPr lang="en-US" sz="2400" dirty="0" err="1"/>
              <a:t>d’éléphants</a:t>
            </a:r>
            <a:r>
              <a:rPr lang="en-US" sz="2400" dirty="0"/>
              <a:t> de village ( 300 </a:t>
            </a:r>
            <a:r>
              <a:rPr lang="en-US" sz="2400" dirty="0" err="1"/>
              <a:t>individus</a:t>
            </a:r>
            <a:r>
              <a:rPr lang="en-US" sz="2400" dirty="0"/>
              <a:t>)</a:t>
            </a:r>
            <a:endParaRPr lang="en-US" sz="2000" dirty="0"/>
          </a:p>
        </p:txBody>
      </p:sp>
      <p:sp>
        <p:nvSpPr>
          <p:cNvPr id="11266" name="Image 2" descr="sayabouly-province-bg.jpg"/>
          <p:cNvSpPr>
            <a:spLocks noChangeAspect="1"/>
          </p:cNvSpPr>
          <p:nvPr/>
        </p:nvSpPr>
        <p:spPr bwMode="auto">
          <a:xfrm>
            <a:off x="5343526" y="908052"/>
            <a:ext cx="2289572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269" name="Image 5" descr="sayabouly-province-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8185"/>
            <a:ext cx="2431276" cy="5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ée 2"/>
          <p:cNvSpPr/>
          <p:nvPr/>
        </p:nvSpPr>
        <p:spPr>
          <a:xfrm rot="17882048">
            <a:off x="6560338" y="1677622"/>
            <a:ext cx="1260000" cy="1168790"/>
          </a:xfrm>
          <a:prstGeom prst="donut">
            <a:avLst/>
          </a:prstGeom>
          <a:noFill/>
          <a:ln w="412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116632"/>
            <a:ext cx="463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❶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  Prévention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94512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42" y="397541"/>
            <a:ext cx="4794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i="1" dirty="0"/>
              <a:t>Médecine des rituels (1)</a:t>
            </a:r>
            <a:endParaRPr lang="fr-FR" sz="2800" b="1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400"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2400" dirty="0"/>
              <a:t>Les éléphants possèdent des </a:t>
            </a:r>
            <a:r>
              <a:rPr lang="fr-FR" sz="2400" b="1" i="1" dirty="0"/>
              <a:t>kwaan</a:t>
            </a:r>
            <a:r>
              <a:rPr lang="fr-FR" sz="2400" dirty="0"/>
              <a:t> (vital force)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2400"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fr-FR" sz="2400" dirty="0"/>
              <a:t> Forte ritualisation du quotidien des relations entre cornacs et éléphants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fr-FR" sz="2400"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fr-FR" sz="2400" b="1" dirty="0"/>
              <a:t>humains et non-humains animaux sont vulnérables aux attaques de mauvais esprits (</a:t>
            </a:r>
            <a:r>
              <a:rPr lang="fr-FR" sz="2400" b="1" i="1" dirty="0"/>
              <a:t>phi </a:t>
            </a:r>
            <a:r>
              <a:rPr lang="fr-FR" sz="2400" b="1" i="1" dirty="0" err="1"/>
              <a:t>phai</a:t>
            </a:r>
            <a:r>
              <a:rPr lang="fr-FR" sz="2400" b="1" dirty="0"/>
              <a:t>). 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fr-FR" sz="2400" b="1" i="1" dirty="0"/>
          </a:p>
          <a:p>
            <a:pPr algn="ctr">
              <a:defRPr/>
            </a:pPr>
            <a:endParaRPr lang="fr-FR" sz="2400" b="1" dirty="0"/>
          </a:p>
        </p:txBody>
      </p:sp>
      <p:sp>
        <p:nvSpPr>
          <p:cNvPr id="2050" name="Image 2" descr="phixang.tiff"/>
          <p:cNvSpPr>
            <a:spLocks noChangeAspect="1"/>
          </p:cNvSpPr>
          <p:nvPr/>
        </p:nvSpPr>
        <p:spPr bwMode="auto">
          <a:xfrm>
            <a:off x="5099449" y="1068388"/>
            <a:ext cx="261104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53" name="Image 2" descr="phixa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242"/>
            <a:ext cx="3528392" cy="599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99449" y="6390273"/>
            <a:ext cx="4095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Evocation d’esprits pour protéger les éléphants</a:t>
            </a:r>
          </a:p>
        </p:txBody>
      </p:sp>
    </p:spTree>
    <p:extLst>
      <p:ext uri="{BB962C8B-B14F-4D97-AF65-F5344CB8AC3E}">
        <p14:creationId xmlns:p14="http://schemas.microsoft.com/office/powerpoint/2010/main" val="196752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Image 2"/>
          <p:cNvSpPr>
            <a:spLocks noChangeAspect="1"/>
          </p:cNvSpPr>
          <p:nvPr/>
        </p:nvSpPr>
        <p:spPr bwMode="auto">
          <a:xfrm>
            <a:off x="2594372" y="179388"/>
            <a:ext cx="3538538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2" y="993933"/>
            <a:ext cx="2807858" cy="48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5911117"/>
            <a:ext cx="348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Cérémonie de rappel d’âmes (</a:t>
            </a:r>
            <a:r>
              <a:rPr lang="fr-FR" sz="1600" i="1" dirty="0"/>
              <a:t>Baci</a:t>
            </a:r>
            <a:r>
              <a:rPr lang="fr-FR" sz="1600" dirty="0"/>
              <a:t>) </a:t>
            </a: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16" y="1164044"/>
            <a:ext cx="2914136" cy="33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78" y="3649380"/>
            <a:ext cx="2569418" cy="2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203752" y="2492896"/>
            <a:ext cx="265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Extrait de manuscrit (</a:t>
            </a:r>
            <a:r>
              <a:rPr lang="fr-FR" sz="1600" i="1" dirty="0"/>
              <a:t>Thamla)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71621" y="188381"/>
            <a:ext cx="6290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Médecine des rituels (2) :  </a:t>
            </a:r>
            <a:r>
              <a:rPr lang="fr-FR" sz="3200" b="1" i="1" dirty="0"/>
              <a:t>Mo  Xang</a:t>
            </a:r>
          </a:p>
        </p:txBody>
      </p:sp>
    </p:spTree>
    <p:extLst>
      <p:ext uri="{BB962C8B-B14F-4D97-AF65-F5344CB8AC3E}">
        <p14:creationId xmlns:p14="http://schemas.microsoft.com/office/powerpoint/2010/main" val="1295647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5415</TotalTime>
  <Words>525</Words>
  <Application>Microsoft Macintosh PowerPoint</Application>
  <PresentationFormat>Présentation à l'écran (4:3)</PresentationFormat>
  <Paragraphs>99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MS Mincho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Médecine des remèdes</vt:lpstr>
      <vt:lpstr>Présentation PowerPoint</vt:lpstr>
      <vt:lpstr>Présentation PowerPoint</vt:lpstr>
    </vt:vector>
  </TitlesOfParts>
  <Company>cirad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DORIN</dc:creator>
  <cp:lastModifiedBy>Nicolas Laine</cp:lastModifiedBy>
  <cp:revision>216</cp:revision>
  <cp:lastPrinted>2018-04-23T12:09:10Z</cp:lastPrinted>
  <dcterms:created xsi:type="dcterms:W3CDTF">2011-05-24T10:40:51Z</dcterms:created>
  <dcterms:modified xsi:type="dcterms:W3CDTF">2018-11-01T16:40:58Z</dcterms:modified>
</cp:coreProperties>
</file>